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303" r:id="rId3"/>
    <p:sldId id="270" r:id="rId4"/>
    <p:sldId id="271" r:id="rId5"/>
    <p:sldId id="275" r:id="rId6"/>
    <p:sldId id="274" r:id="rId7"/>
    <p:sldId id="305" r:id="rId8"/>
    <p:sldId id="308" r:id="rId9"/>
    <p:sldId id="310" r:id="rId10"/>
    <p:sldId id="276" r:id="rId11"/>
    <p:sldId id="278" r:id="rId12"/>
    <p:sldId id="272" r:id="rId13"/>
    <p:sldId id="313" r:id="rId14"/>
    <p:sldId id="281" r:id="rId15"/>
    <p:sldId id="279" r:id="rId16"/>
    <p:sldId id="280" r:id="rId17"/>
    <p:sldId id="311" r:id="rId18"/>
    <p:sldId id="291" r:id="rId19"/>
    <p:sldId id="306" r:id="rId20"/>
    <p:sldId id="292" r:id="rId21"/>
    <p:sldId id="307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2392"/>
    <p:restoredTop sz="85874" autoAdjust="0"/>
  </p:normalViewPr>
  <p:slideViewPr>
    <p:cSldViewPr snapToGrid="0" snapToObjects="1">
      <p:cViewPr varScale="1">
        <p:scale>
          <a:sx n="85" d="100"/>
          <a:sy n="85" d="100"/>
        </p:scale>
        <p:origin x="200" y="6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72" d="100"/>
          <a:sy n="72" d="100"/>
        </p:scale>
        <p:origin x="3464" y="21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87D648-BECA-3043-8814-0D33DDE637DB}" type="datetimeFigureOut">
              <a:rPr lang="en-US" smtClean="0"/>
              <a:t>1/6/20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5EC2A4-06DF-7C48-ABE6-77D36CCBF8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6465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nature.com/articles/s41576-019-0150-2#ref-CR142" TargetMode="External"/><Relationship Id="rId13" Type="http://schemas.openxmlformats.org/officeDocument/2006/relationships/hyperlink" Target="https://www.nature.com/articles/s41576-019-0150-2#ref-CR120" TargetMode="External"/><Relationship Id="rId18" Type="http://schemas.openxmlformats.org/officeDocument/2006/relationships/hyperlink" Target="https://www.nature.com/articles/s41576-019-0150-2#ref-CR132" TargetMode="External"/><Relationship Id="rId3" Type="http://schemas.openxmlformats.org/officeDocument/2006/relationships/hyperlink" Target="https://www.nature.com/articles/s41576-019-0150-2#ref-CR112" TargetMode="External"/><Relationship Id="rId7" Type="http://schemas.openxmlformats.org/officeDocument/2006/relationships/hyperlink" Target="https://www.nature.com/articles/s41576-019-0150-2#ref-CR134" TargetMode="External"/><Relationship Id="rId12" Type="http://schemas.openxmlformats.org/officeDocument/2006/relationships/hyperlink" Target="https://www.nature.com/articles/s41576-019-0150-2#ref-CR119" TargetMode="External"/><Relationship Id="rId17" Type="http://schemas.openxmlformats.org/officeDocument/2006/relationships/hyperlink" Target="https://www.nature.com/articles/s41576-019-0150-2#ref-CR105" TargetMode="External"/><Relationship Id="rId2" Type="http://schemas.openxmlformats.org/officeDocument/2006/relationships/slide" Target="../slides/slide17.xml"/><Relationship Id="rId16" Type="http://schemas.openxmlformats.org/officeDocument/2006/relationships/hyperlink" Target="https://www.nature.com/articles/s41576-019-0150-2#ref-CR116" TargetMode="External"/><Relationship Id="rId20" Type="http://schemas.openxmlformats.org/officeDocument/2006/relationships/hyperlink" Target="https://www.nature.com/articles/s41576-019-0150-2#ref-CR117" TargetMode="Externa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www.nature.com/articles/s41576-019-0150-2#ref-CR133" TargetMode="External"/><Relationship Id="rId11" Type="http://schemas.openxmlformats.org/officeDocument/2006/relationships/hyperlink" Target="https://www.nature.com/articles/s41576-019-0150-2#ref-CR156" TargetMode="External"/><Relationship Id="rId5" Type="http://schemas.openxmlformats.org/officeDocument/2006/relationships/hyperlink" Target="https://www.nature.com/articles/s41576-019-0150-2#ref-CR114" TargetMode="External"/><Relationship Id="rId15" Type="http://schemas.openxmlformats.org/officeDocument/2006/relationships/hyperlink" Target="https://www.nature.com/articles/s41576-019-0150-2#ref-CR131" TargetMode="External"/><Relationship Id="rId10" Type="http://schemas.openxmlformats.org/officeDocument/2006/relationships/hyperlink" Target="https://www.nature.com/articles/s41576-019-0150-2#ref-CR155" TargetMode="External"/><Relationship Id="rId19" Type="http://schemas.openxmlformats.org/officeDocument/2006/relationships/hyperlink" Target="https://www.nature.com/articles/s41576-019-0150-2#ref-CR157" TargetMode="External"/><Relationship Id="rId4" Type="http://schemas.openxmlformats.org/officeDocument/2006/relationships/hyperlink" Target="https://www.nature.com/articles/s41576-019-0150-2#ref-CR113" TargetMode="External"/><Relationship Id="rId9" Type="http://schemas.openxmlformats.org/officeDocument/2006/relationships/hyperlink" Target="https://www.nature.com/articles/s41576-019-0150-2#ref-CR143" TargetMode="External"/><Relationship Id="rId14" Type="http://schemas.openxmlformats.org/officeDocument/2006/relationships/hyperlink" Target="https://www.nature.com/articles/s41576-019-0150-2#ref-CR130" TargetMode="Externa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National_Human_Genome_Research_Institute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en.wikipedia.org/wiki/Human_genome" TargetMode="External"/><Relationship Id="rId5" Type="http://schemas.openxmlformats.org/officeDocument/2006/relationships/hyperlink" Target="http://ghr.nlm.nih.gov/handbook/genomicresearch?show=all#encode" TargetMode="External"/><Relationship Id="rId4" Type="http://schemas.openxmlformats.org/officeDocument/2006/relationships/hyperlink" Target="https://en.wikipedia.org/wiki/Human_Genome_Project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5EC2A4-06DF-7C48-ABE6-77D36CCBF81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55739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FCC51437-BC8A-4928-84D8-258035A0B3BC}" type="slidenum">
              <a:rPr lang="en-US" altLang="en-US" sz="1200"/>
              <a:pPr/>
              <a:t>12</a:t>
            </a:fld>
            <a:endParaRPr lang="en-US" altLang="en-US" sz="1200"/>
          </a:p>
        </p:txBody>
      </p:sp>
      <p:sp>
        <p:nvSpPr>
          <p:cNvPr id="43010" name="Slide Image Placeholder 1"/>
          <p:cNvSpPr>
            <a:spLocks noGrp="1" noRot="1" noChangeAspec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3011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defTabSz="457200" eaLnBrk="1" hangingPunct="1">
              <a:spcBef>
                <a:spcPct val="0"/>
              </a:spcBef>
            </a:pPr>
            <a:endParaRPr lang="en-US" altLang="en-US" dirty="0">
              <a:latin typeface="Arial" panose="020B0604020202020204" pitchFamily="34" charset="0"/>
            </a:endParaRPr>
          </a:p>
        </p:txBody>
      </p:sp>
      <p:sp>
        <p:nvSpPr>
          <p:cNvPr id="4301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defTabSz="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 eaLnBrk="1" hangingPunct="1"/>
            <a:fld id="{CBDF89C9-BD9F-49EB-ACE4-70E38BA730B3}" type="slidenum">
              <a:rPr lang="en-US" altLang="en-US" sz="1200">
                <a:solidFill>
                  <a:srgbClr val="000000"/>
                </a:solidFill>
                <a:latin typeface="Calibri" panose="020F0502020204030204" pitchFamily="34" charset="0"/>
              </a:rPr>
              <a:pPr algn="r" eaLnBrk="1" hangingPunct="1"/>
              <a:t>12</a:t>
            </a:fld>
            <a:endParaRPr lang="en-US" altLang="en-US" sz="120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56062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FCC51437-BC8A-4928-84D8-258035A0B3BC}" type="slidenum">
              <a:rPr lang="en-US" altLang="en-US" sz="1200"/>
              <a:pPr/>
              <a:t>13</a:t>
            </a:fld>
            <a:endParaRPr lang="en-US" altLang="en-US" sz="1200"/>
          </a:p>
        </p:txBody>
      </p:sp>
      <p:sp>
        <p:nvSpPr>
          <p:cNvPr id="43010" name="Slide Image Placeholder 1"/>
          <p:cNvSpPr>
            <a:spLocks noGrp="1" noRot="1" noChangeAspec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3011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defTabSz="457200" eaLnBrk="1" hangingPunct="1">
              <a:spcBef>
                <a:spcPct val="0"/>
              </a:spcBef>
            </a:pPr>
            <a:endParaRPr lang="en-US" altLang="en-US" dirty="0">
              <a:latin typeface="Arial" panose="020B0604020202020204" pitchFamily="34" charset="0"/>
            </a:endParaRPr>
          </a:p>
        </p:txBody>
      </p:sp>
      <p:sp>
        <p:nvSpPr>
          <p:cNvPr id="4301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defTabSz="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 eaLnBrk="1" hangingPunct="1"/>
            <a:fld id="{CBDF89C9-BD9F-49EB-ACE4-70E38BA730B3}" type="slidenum">
              <a:rPr lang="en-US" altLang="en-US" sz="1200">
                <a:solidFill>
                  <a:srgbClr val="000000"/>
                </a:solidFill>
                <a:latin typeface="Calibri" panose="020F0502020204030204" pitchFamily="34" charset="0"/>
              </a:rPr>
              <a:pPr algn="r" eaLnBrk="1" hangingPunct="1"/>
              <a:t>13</a:t>
            </a:fld>
            <a:endParaRPr lang="en-US" altLang="en-US" sz="120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30791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43212D8C-F2D6-4844-9102-F7330DCD1605}" type="slidenum">
              <a:rPr lang="en-US" altLang="en-US" sz="1200"/>
              <a:pPr/>
              <a:t>14</a:t>
            </a:fld>
            <a:endParaRPr lang="en-US" altLang="en-US" sz="1200"/>
          </a:p>
        </p:txBody>
      </p:sp>
      <p:sp>
        <p:nvSpPr>
          <p:cNvPr id="51202" name="Rectangle 1026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51203" name="Rectangle 1027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91433" tIns="45717" rIns="91433" bIns="45717"/>
          <a:lstStyle/>
          <a:p>
            <a:r>
              <a:rPr lang="en-US" dirty="0"/>
              <a:t>How can you solve a problem like this?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Decrease cluster density – works, but lose sequencing power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Artificially add complexity</a:t>
            </a:r>
          </a:p>
          <a:p>
            <a:pPr marL="1257300" lvl="2" indent="-342900">
              <a:buFont typeface="+mj-lt"/>
              <a:buAutoNum type="alphaLcParenR"/>
            </a:pPr>
            <a:r>
              <a:rPr lang="en-US" dirty="0"/>
              <a:t>Spike in other libraries</a:t>
            </a:r>
          </a:p>
          <a:p>
            <a:pPr marL="1257300" lvl="2" indent="-342900">
              <a:buFont typeface="+mj-lt"/>
              <a:buAutoNum type="alphaLcParenR"/>
            </a:pPr>
            <a:r>
              <a:rPr lang="en-US" dirty="0"/>
              <a:t>Add random-</a:t>
            </a:r>
            <a:r>
              <a:rPr lang="en-US" dirty="0" err="1"/>
              <a:t>mers</a:t>
            </a:r>
            <a:endParaRPr lang="en-US" dirty="0"/>
          </a:p>
          <a:p>
            <a:pPr eaLnBrk="1" hangingPunct="1"/>
            <a:endParaRPr lang="en-US" alt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0107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workflow A, aligners such as TopHat</a:t>
            </a:r>
            <a:r>
              <a:rPr lang="en-US" sz="1200" b="0" i="0" u="none" strike="noStrike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Kim, D. et al. TopHat2: accurate alignment of transcriptomes in the presence of insertions, deletions and gene fusions. Genome Biol. 14, R36 (2013)."/>
              </a:rPr>
              <a:t>112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STAR</a:t>
            </a:r>
            <a:r>
              <a:rPr lang="en-US" sz="1200" b="0" i="0" u="none" strike="noStrike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Dobin, A. et al. STAR: ultrafast universal RNA-seq aligner. Bioinformatics 29, (15–21 (2013)."/>
              </a:rPr>
              <a:t>113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or HISAT2 (ref.</a:t>
            </a:r>
            <a:r>
              <a:rPr lang="en-US" sz="1200" b="0" i="0" u="none" strike="noStrike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 tooltip="Kim, D., Langmead, B. &amp; Salzberg, S. L. HISAT: a fast spliced aligner with low memory requirements. Nat. Methods 12, 357–360 (2015)."/>
              </a:rPr>
              <a:t>114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use a reference genome to map reads to genomic locations, and then quantification tools, such as HTSeq</a:t>
            </a:r>
            <a:r>
              <a:rPr lang="en-US" sz="1200" b="0" i="0" u="none" strike="noStrike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 tooltip="Anders, S., Pyl, P. T. &amp; Huber, W. HTSeq — a Python framework to work with high-throughput sequencing data. Bioinformatics 31, 166–169 (2015)."/>
              </a:rPr>
              <a:t>133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and featureCounts</a:t>
            </a:r>
            <a:r>
              <a:rPr lang="en-US" sz="1200" b="0" i="0" u="none" strike="noStrike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 tooltip="Liao, Y., Smyth, G. K. &amp; Shi, W. featureCounts: an efficient general purpose program for assigning sequence reads to genomic features. Bioinformatics 30, 923–930 (2014)."/>
              </a:rPr>
              <a:t>134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assign reads to features. After normalization (usually using methods embedded in the quantification or expression modelling tools, such as trimmed mean of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-values (TMM)</a:t>
            </a:r>
            <a:r>
              <a:rPr lang="en-US" sz="1200" b="0" i="0" u="none" strike="noStrike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8" tooltip="Robinson, M. D. &amp; Oshlack, A. A scaling normalization method for differential expression analysis of RNA-seq data. Genome Biol. 11, R25 (2010)."/>
              </a:rPr>
              <a:t>142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), gene expression is modelled using tools such as edgeR</a:t>
            </a:r>
            <a:r>
              <a:rPr lang="en-US" sz="1200" b="0" i="0" u="none" strike="noStrike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9" tooltip="Robinson, M. D., Mccarthy, D. J. &amp; Smyth, G. K. edgeR: a bioconductor package for differential expression analysis of digital gene expression data. Bioinformatics 26, 139–140 (2010)."/>
              </a:rPr>
              <a:t>143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DESeq2 (ref.</a:t>
            </a:r>
            <a:r>
              <a:rPr lang="en-US" sz="1200" b="0" i="0" u="none" strike="noStrike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0" tooltip="Love, M. I., Huber, W. &amp; Anders, S. Moderated estimation of fold change and dispersion for RNA-seq data with DESeq2. Genome Biol. 15, 550 (2014)."/>
              </a:rPr>
              <a:t>155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and limma+voom</a:t>
            </a:r>
            <a:r>
              <a:rPr lang="en-US" sz="1200" b="0" i="0" u="none" strike="noStrike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1" tooltip="Law, C. W., Chen, Y., Shi, W. &amp; Smyth, G. K. Voom: precision weights unlock linear model analysis tools for RNA-seq read counts. Genome Biol. 15, R29 (2014)."/>
              </a:rPr>
              <a:t>156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a list of differentially expressed genes or transcripts is generated for further visualization and interpretation. In workflow B, newer, alignment-free tools, such as Kallisto</a:t>
            </a:r>
            <a:r>
              <a:rPr lang="en-US" sz="1200" b="0" i="0" u="none" strike="noStrike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2" tooltip="Bray, N. L., Pimentel, H., Melsted, P. &amp; Pachter, L. Near-optimal probabilistic RNA-seq quantification. Nat. Biotechnol. 34, 4–8 (2016)."/>
              </a:rPr>
              <a:t>119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and Salmon</a:t>
            </a:r>
            <a:r>
              <a:rPr lang="en-US" sz="1200" b="0" i="0" u="none" strike="noStrike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3" tooltip="Patro, R., Duggal, G., Love, M. I., Irizarry, R. A. &amp; Kingsford, C. Salmon provides fast and bias-aware quantification of transcript expression. Nat. Methods 14, 417–419 (2017)."/>
              </a:rPr>
              <a:t>120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assemble a transcriptome and quantify abundance in one step. The output from these tools is usually converted to count estimates (using tximport</a:t>
            </a:r>
            <a:r>
              <a:rPr lang="en-US" sz="1200" b="0" i="0" u="none" strike="noStrike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4" tooltip="Soneson, C., Love, M. I. &amp; Robinson, M. D. Differential analyses for RNA-seq: transcript-level estimates improve gene-level inferences. F1000Res. 4, 1521 (2016)."/>
              </a:rPr>
              <a:t>130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(TXI)) and run through the same normalization and modelling used in workflow A, to output a list of differentially expressed genes or transcripts. Alternatively, workflow C begins by aligning the reads (typically performed with TopHat</a:t>
            </a:r>
            <a:r>
              <a:rPr lang="en-US" sz="1200" b="0" i="0" u="none" strike="noStrike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Kim, D. et al. TopHat2: accurate alignment of transcriptomes in the presence of insertions, deletions and gene fusions. Genome Biol. 14, R36 (2013)."/>
              </a:rPr>
              <a:t>112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although STAR</a:t>
            </a:r>
            <a:r>
              <a:rPr lang="en-US" sz="1200" b="0" i="0" u="none" strike="noStrike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Dobin, A. et al. STAR: ultrafast universal RNA-seq aligner. Bioinformatics 29, (15–21 (2013)."/>
              </a:rPr>
              <a:t>113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and HISAT</a:t>
            </a:r>
            <a:r>
              <a:rPr lang="en-US" sz="1200" b="0" i="0" u="none" strike="noStrike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 tooltip="Kim, D., Langmead, B. &amp; Salzberg, S. L. HISAT: a fast spliced aligner with low memory requirements. Nat. Methods 12, 357–360 (2015)."/>
              </a:rPr>
              <a:t>114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can also be used), followed by the use of CuffLinks</a:t>
            </a:r>
            <a:r>
              <a:rPr lang="en-US" sz="1200" b="0" i="0" u="none" strike="noStrike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5" tooltip="Trapnell, C. et al. Differential gene and transcript expression analysis of RNA-seq experiments with TopHat and Cufflinks. Nat. Protoc. 7, 562–578 (2012)."/>
              </a:rPr>
              <a:t>131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to process raw reads and the CuffDiff2 package to output transcript abundance estimates and a list of differentially expressed genes or transcripts. Other tools in common use include StringTie</a:t>
            </a:r>
            <a:r>
              <a:rPr lang="en-US" sz="1200" b="0" i="0" u="none" strike="noStrike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6" tooltip="Pertea, M., Kim, D., Pertea, G., Leek, J. T. &amp; Steven, L. Transcript-level expression analysis of RNA-seq experiments with HISAT, StringTie, and Ballgown. Nat. Protoc. 11, 1650–1667 (2017)."/>
              </a:rPr>
              <a:t>116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which assembles a transcriptome model from TopHat</a:t>
            </a:r>
            <a:r>
              <a:rPr lang="en-US" sz="1200" b="0" i="0" u="none" strike="noStrike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Kim, D. et al. TopHat2: accurate alignment of transcriptomes in the presence of insertions, deletions and gene fusions. Genome Biol. 14, R36 (2013)."/>
              </a:rPr>
              <a:t>112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(or similar tools) before the results are passed through to RSEM</a:t>
            </a:r>
            <a:r>
              <a:rPr lang="en-US" sz="1200" b="0" i="0" u="none" strike="noStrike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7" tooltip="Li, B. &amp; Dewey, C. N. RSEM: Accurate transcript quantification from RNA-Seq data with or without a reference genome. BMC Bioinformatics 12, 323 (2011)."/>
              </a:rPr>
              <a:t>105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or MMSEQ</a:t>
            </a:r>
            <a:r>
              <a:rPr lang="en-US" sz="1200" b="0" i="0" u="none" strike="noStrike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8" tooltip="Turro, E. et al. Haplotype and isoform specific expression estimation using multi-mapping RNA-seq reads. Genome Biol. 12, R13 (2011)."/>
              </a:rPr>
              <a:t>132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to estimate transcript abundance, and then to Ballgown</a:t>
            </a:r>
            <a:r>
              <a:rPr lang="en-US" sz="1200" b="0" i="0" u="none" strike="noStrike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9" tooltip="Frazee, A. et al. Ballgown bridges the gap between transcriptome assembly and expression analysis. Nat. Biotechnol. 33, 243–246 (2015)."/>
              </a:rPr>
              <a:t>157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to identify differentially expressed genes or transcripts, and SOAPdenovo-trans</a:t>
            </a:r>
            <a:r>
              <a:rPr lang="en-US" sz="1200" b="0" i="0" u="none" strike="noStrike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20" tooltip="Xie, Y. et al. SOAPdenovo-Trans: De novo transcriptome assembly with short RNA-Seq reads. Bioinformatics 30, 1660–1666 (2014)."/>
              </a:rPr>
              <a:t>117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which simultaneously aligns and assembles reads for analysis via the path of choice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5EC2A4-06DF-7C48-ABE6-77D36CCBF81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3938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5EC2A4-06DF-7C48-ABE6-77D36CCBF81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1785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Encyclopedia of DNA Elements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ENCODE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is a public research project launched by the US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National Human Genome Research Institute"/>
              </a:rPr>
              <a:t>National Human Genome Research Institute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(NHGRI) in September 2003.</a:t>
            </a:r>
            <a:r>
              <a:rPr lang="en-US" sz="1200" b="0" i="0" u="none" strike="noStrike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Intended as a follow-up to the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Human Genome Project"/>
              </a:rPr>
              <a:t>Human Genome Project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Genomic Research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), the ENCODE project aims to identify all functional elements in the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 tooltip="Human genome"/>
              </a:rPr>
              <a:t>human genome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5EC2A4-06DF-7C48-ABE6-77D36CCBF81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2977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EST: expressed sequence tag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5EC2A4-06DF-7C48-ABE6-77D36CCBF81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9845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5EC2A4-06DF-7C48-ABE6-77D36CCBF81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7703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LSU: large subunit ribosomal RNA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5EC2A4-06DF-7C48-ABE6-77D36CCBF81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442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5EC2A4-06DF-7C48-ABE6-77D36CCBF81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40382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5EC2A4-06DF-7C48-ABE6-77D36CCBF81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6359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Technology features very high throughput: currently 100–1,000 times more reads per run than long-read platforms</a:t>
            </a:r>
            <a:br>
              <a:rPr lang="en-US" dirty="0"/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 Biases and error profiles are well understood (homopolymers are still an issue for Ion Torrent)</a:t>
            </a:r>
            <a:br>
              <a:rPr lang="en-US" dirty="0"/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 A huge catalogue of compatible methods and computational workflows are available</a:t>
            </a:r>
            <a:br>
              <a:rPr lang="en-US" dirty="0"/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 Analysis works with degraded RNA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5EC2A4-06DF-7C48-ABE6-77D36CCBF81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7743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E3031B25-96BA-4B8F-A81A-8F9E29978148}" type="slidenum">
              <a:rPr lang="en-US" altLang="en-US" sz="1200"/>
              <a:pPr/>
              <a:t>10</a:t>
            </a:fld>
            <a:endParaRPr lang="en-US" altLang="en-US" sz="1200"/>
          </a:p>
        </p:txBody>
      </p:sp>
      <p:sp>
        <p:nvSpPr>
          <p:cNvPr id="45058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91433" tIns="45717" rIns="91433" bIns="45717"/>
          <a:lstStyle/>
          <a:p>
            <a:pPr eaLnBrk="1" hangingPunct="1"/>
            <a:endParaRPr lang="en-US" alt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31133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746B7244-1CBD-4B8B-B89C-CFCC4B40BC36}" type="slidenum">
              <a:rPr lang="en-US" altLang="en-US" sz="1200"/>
              <a:pPr/>
              <a:t>11</a:t>
            </a:fld>
            <a:endParaRPr lang="en-US" altLang="en-US" sz="1200"/>
          </a:p>
        </p:txBody>
      </p:sp>
      <p:sp>
        <p:nvSpPr>
          <p:cNvPr id="47106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7107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91433" tIns="45717" rIns="91433" bIns="45717"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21626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42561-1AED-E148-BFA4-733D88155A1A}" type="datetimeFigureOut">
              <a:rPr lang="en-US" smtClean="0"/>
              <a:t>1/6/20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66786-BD2F-0B43-9AF1-00C08F1E22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2721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42561-1AED-E148-BFA4-733D88155A1A}" type="datetimeFigureOut">
              <a:rPr lang="en-US" smtClean="0"/>
              <a:t>1/6/20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66786-BD2F-0B43-9AF1-00C08F1E22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0840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42561-1AED-E148-BFA4-733D88155A1A}" type="datetimeFigureOut">
              <a:rPr lang="en-US" smtClean="0"/>
              <a:t>1/6/20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66786-BD2F-0B43-9AF1-00C08F1E22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6698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42561-1AED-E148-BFA4-733D88155A1A}" type="datetimeFigureOut">
              <a:rPr lang="en-US" smtClean="0"/>
              <a:t>1/6/20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66786-BD2F-0B43-9AF1-00C08F1E22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5413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42561-1AED-E148-BFA4-733D88155A1A}" type="datetimeFigureOut">
              <a:rPr lang="en-US" smtClean="0"/>
              <a:t>1/6/20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66786-BD2F-0B43-9AF1-00C08F1E22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7818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42561-1AED-E148-BFA4-733D88155A1A}" type="datetimeFigureOut">
              <a:rPr lang="en-US" smtClean="0"/>
              <a:t>1/6/20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66786-BD2F-0B43-9AF1-00C08F1E22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7798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42561-1AED-E148-BFA4-733D88155A1A}" type="datetimeFigureOut">
              <a:rPr lang="en-US" smtClean="0"/>
              <a:t>1/6/20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66786-BD2F-0B43-9AF1-00C08F1E22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6788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42561-1AED-E148-BFA4-733D88155A1A}" type="datetimeFigureOut">
              <a:rPr lang="en-US" smtClean="0"/>
              <a:t>1/6/20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66786-BD2F-0B43-9AF1-00C08F1E22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9348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42561-1AED-E148-BFA4-733D88155A1A}" type="datetimeFigureOut">
              <a:rPr lang="en-US" smtClean="0"/>
              <a:t>1/6/20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66786-BD2F-0B43-9AF1-00C08F1E22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3616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42561-1AED-E148-BFA4-733D88155A1A}" type="datetimeFigureOut">
              <a:rPr lang="en-US" smtClean="0"/>
              <a:t>1/6/20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66786-BD2F-0B43-9AF1-00C08F1E22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3610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42561-1AED-E148-BFA4-733D88155A1A}" type="datetimeFigureOut">
              <a:rPr lang="en-US" smtClean="0"/>
              <a:t>1/6/20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66786-BD2F-0B43-9AF1-00C08F1E22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E42561-1AED-E148-BFA4-733D88155A1A}" type="datetimeFigureOut">
              <a:rPr lang="en-US" smtClean="0"/>
              <a:t>1/6/20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D66786-BD2F-0B43-9AF1-00C08F1E22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181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tiff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tif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ncodeproject.org/rna-seq/long-rnas/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Module 1: RNA-sequencing</a:t>
            </a:r>
            <a:endParaRPr lang="en-US" sz="3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Dana Nachmanson</a:t>
            </a:r>
          </a:p>
          <a:p>
            <a:r>
              <a:rPr lang="en-US" dirty="0"/>
              <a:t>01/07/2020</a:t>
            </a:r>
          </a:p>
        </p:txBody>
      </p:sp>
    </p:spTree>
    <p:extLst>
      <p:ext uri="{BB962C8B-B14F-4D97-AF65-F5344CB8AC3E}">
        <p14:creationId xmlns:p14="http://schemas.microsoft.com/office/powerpoint/2010/main" val="9667086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8313" y="635575"/>
            <a:ext cx="5729675" cy="6069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034" name="Text Box 3"/>
          <p:cNvSpPr txBox="1">
            <a:spLocks noChangeArrowheads="1"/>
          </p:cNvSpPr>
          <p:nvPr/>
        </p:nvSpPr>
        <p:spPr bwMode="auto">
          <a:xfrm>
            <a:off x="2706688" y="50801"/>
            <a:ext cx="603883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3200" dirty="0"/>
              <a:t>Sequencing on Illumina </a:t>
            </a:r>
            <a:r>
              <a:rPr lang="en-US" altLang="en-US" sz="3200" dirty="0" err="1"/>
              <a:t>Flowcell</a:t>
            </a:r>
            <a:endParaRPr lang="en-US" altLang="en-US" sz="3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0702BA-F882-49DA-865C-1D28961DA226}"/>
              </a:ext>
            </a:extLst>
          </p:cNvPr>
          <p:cNvSpPr txBox="1"/>
          <p:nvPr/>
        </p:nvSpPr>
        <p:spPr>
          <a:xfrm>
            <a:off x="762000" y="3124200"/>
            <a:ext cx="4940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=fCd6B5HRaZ8</a:t>
            </a:r>
          </a:p>
        </p:txBody>
      </p:sp>
    </p:spTree>
    <p:extLst>
      <p:ext uri="{BB962C8B-B14F-4D97-AF65-F5344CB8AC3E}">
        <p14:creationId xmlns:p14="http://schemas.microsoft.com/office/powerpoint/2010/main" val="6174358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Rectangle 2"/>
          <p:cNvSpPr>
            <a:spLocks noGrp="1" noChangeArrowheads="1"/>
          </p:cNvSpPr>
          <p:nvPr>
            <p:ph type="title"/>
          </p:nvPr>
        </p:nvSpPr>
        <p:spPr>
          <a:xfrm>
            <a:off x="1866900" y="354013"/>
            <a:ext cx="6707188" cy="838200"/>
          </a:xfrm>
        </p:spPr>
        <p:txBody>
          <a:bodyPr/>
          <a:lstStyle/>
          <a:p>
            <a:pPr eaLnBrk="1" hangingPunct="1"/>
            <a:r>
              <a:rPr lang="en-GB" altLang="en-US"/>
              <a:t> </a:t>
            </a:r>
          </a:p>
        </p:txBody>
      </p:sp>
      <p:sp>
        <p:nvSpPr>
          <p:cNvPr id="46082" name="Rectangle 3"/>
          <p:cNvSpPr>
            <a:spLocks noChangeArrowheads="1"/>
          </p:cNvSpPr>
          <p:nvPr/>
        </p:nvSpPr>
        <p:spPr bwMode="auto">
          <a:xfrm>
            <a:off x="3697289" y="193675"/>
            <a:ext cx="5419725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GB" altLang="en-US" sz="3200"/>
              <a:t>Sequencing by Synthesis</a:t>
            </a:r>
            <a:endParaRPr lang="en-US" altLang="en-US" sz="3200"/>
          </a:p>
        </p:txBody>
      </p:sp>
      <p:sp>
        <p:nvSpPr>
          <p:cNvPr id="46083" name="Text Box 4"/>
          <p:cNvSpPr txBox="1">
            <a:spLocks noChangeArrowheads="1"/>
          </p:cNvSpPr>
          <p:nvPr/>
        </p:nvSpPr>
        <p:spPr bwMode="auto">
          <a:xfrm>
            <a:off x="5952530" y="4967587"/>
            <a:ext cx="469801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GB" altLang="en-US" sz="1800">
                <a:latin typeface="Verdana" panose="020B0604030504040204" pitchFamily="34" charset="0"/>
              </a:rPr>
              <a:t>		First base incorporated</a:t>
            </a:r>
          </a:p>
        </p:txBody>
      </p:sp>
      <p:sp>
        <p:nvSpPr>
          <p:cNvPr id="46084" name="Text Box 5"/>
          <p:cNvSpPr txBox="1">
            <a:spLocks noChangeArrowheads="1"/>
          </p:cNvSpPr>
          <p:nvPr/>
        </p:nvSpPr>
        <p:spPr bwMode="auto">
          <a:xfrm>
            <a:off x="5952529" y="4570712"/>
            <a:ext cx="496001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GB" altLang="en-US" sz="1800" dirty="0">
                <a:latin typeface="Verdana" panose="020B0604030504040204" pitchFamily="34" charset="0"/>
              </a:rPr>
              <a:t>Cycle 1:	Add sequencing reagents</a:t>
            </a:r>
          </a:p>
        </p:txBody>
      </p:sp>
      <p:sp>
        <p:nvSpPr>
          <p:cNvPr id="46085" name="Text Box 6"/>
          <p:cNvSpPr txBox="1">
            <a:spLocks noChangeArrowheads="1"/>
          </p:cNvSpPr>
          <p:nvPr/>
        </p:nvSpPr>
        <p:spPr bwMode="auto">
          <a:xfrm>
            <a:off x="5952530" y="5364462"/>
            <a:ext cx="553061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GB" altLang="en-US" sz="1800">
                <a:latin typeface="Verdana" panose="020B0604030504040204" pitchFamily="34" charset="0"/>
              </a:rPr>
              <a:t>		Remove unincorporated bases</a:t>
            </a:r>
          </a:p>
        </p:txBody>
      </p:sp>
      <p:sp>
        <p:nvSpPr>
          <p:cNvPr id="46086" name="Text Box 7"/>
          <p:cNvSpPr txBox="1">
            <a:spLocks noChangeArrowheads="1"/>
          </p:cNvSpPr>
          <p:nvPr/>
        </p:nvSpPr>
        <p:spPr bwMode="auto">
          <a:xfrm>
            <a:off x="5952529" y="5761337"/>
            <a:ext cx="354616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GB" altLang="en-US" sz="1800">
                <a:latin typeface="Verdana" panose="020B0604030504040204" pitchFamily="34" charset="0"/>
              </a:rPr>
              <a:t>		Detect signal</a:t>
            </a:r>
          </a:p>
        </p:txBody>
      </p:sp>
      <p:sp>
        <p:nvSpPr>
          <p:cNvPr id="46087" name="Text Box 8"/>
          <p:cNvSpPr txBox="1">
            <a:spLocks noChangeArrowheads="1"/>
          </p:cNvSpPr>
          <p:nvPr/>
        </p:nvSpPr>
        <p:spPr bwMode="auto">
          <a:xfrm>
            <a:off x="5952530" y="6158212"/>
            <a:ext cx="629851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GB" altLang="en-US" sz="1800">
                <a:latin typeface="Verdana" panose="020B0604030504040204" pitchFamily="34" charset="0"/>
              </a:rPr>
              <a:t>Cycle 2-n:	Add sequencing reagents and repeat</a:t>
            </a:r>
          </a:p>
        </p:txBody>
      </p:sp>
      <p:grpSp>
        <p:nvGrpSpPr>
          <p:cNvPr id="46088" name="Group 9"/>
          <p:cNvGrpSpPr>
            <a:grpSpLocks/>
          </p:cNvGrpSpPr>
          <p:nvPr/>
        </p:nvGrpSpPr>
        <p:grpSpPr bwMode="auto">
          <a:xfrm>
            <a:off x="5472332" y="1985963"/>
            <a:ext cx="6546974" cy="2323954"/>
            <a:chOff x="198" y="1088"/>
            <a:chExt cx="4581" cy="1608"/>
          </a:xfrm>
        </p:grpSpPr>
        <p:sp>
          <p:nvSpPr>
            <p:cNvPr id="46089" name="Oval 10" descr="Dark downward diagonal"/>
            <p:cNvSpPr>
              <a:spLocks noChangeArrowheads="1"/>
            </p:cNvSpPr>
            <p:nvPr/>
          </p:nvSpPr>
          <p:spPr bwMode="auto">
            <a:xfrm>
              <a:off x="1032" y="1088"/>
              <a:ext cx="1352" cy="744"/>
            </a:xfrm>
            <a:prstGeom prst="ellipse">
              <a:avLst/>
            </a:prstGeom>
            <a:pattFill prst="dkDnDiag">
              <a:fgClr>
                <a:schemeClr val="accent1"/>
              </a:fgClr>
              <a:bgClr>
                <a:srgbClr val="FFFFFF"/>
              </a:bgClr>
            </a:pattFill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grpSp>
          <p:nvGrpSpPr>
            <p:cNvPr id="46090" name="Group 11"/>
            <p:cNvGrpSpPr>
              <a:grpSpLocks/>
            </p:cNvGrpSpPr>
            <p:nvPr/>
          </p:nvGrpSpPr>
          <p:grpSpPr bwMode="auto">
            <a:xfrm>
              <a:off x="2262" y="2222"/>
              <a:ext cx="208" cy="212"/>
              <a:chOff x="662" y="1526"/>
              <a:chExt cx="208" cy="212"/>
            </a:xfrm>
          </p:grpSpPr>
          <p:sp>
            <p:nvSpPr>
              <p:cNvPr id="46208" name="Oval 12"/>
              <p:cNvSpPr>
                <a:spLocks noChangeArrowheads="1"/>
              </p:cNvSpPr>
              <p:nvPr/>
            </p:nvSpPr>
            <p:spPr bwMode="auto">
              <a:xfrm>
                <a:off x="688" y="1552"/>
                <a:ext cx="160" cy="152"/>
              </a:xfrm>
              <a:prstGeom prst="ellipse">
                <a:avLst/>
              </a:prstGeom>
              <a:solidFill>
                <a:srgbClr val="3399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6209" name="Text Box 13"/>
              <p:cNvSpPr txBox="1">
                <a:spLocks noChangeArrowheads="1"/>
              </p:cNvSpPr>
              <p:nvPr/>
            </p:nvSpPr>
            <p:spPr bwMode="auto">
              <a:xfrm>
                <a:off x="662" y="1526"/>
                <a:ext cx="208" cy="2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r>
                  <a:rPr lang="en-GB" altLang="en-US" sz="1600" b="1"/>
                  <a:t>C</a:t>
                </a:r>
              </a:p>
            </p:txBody>
          </p:sp>
        </p:grpSp>
        <p:grpSp>
          <p:nvGrpSpPr>
            <p:cNvPr id="46091" name="Group 14"/>
            <p:cNvGrpSpPr>
              <a:grpSpLocks/>
            </p:cNvGrpSpPr>
            <p:nvPr/>
          </p:nvGrpSpPr>
          <p:grpSpPr bwMode="auto">
            <a:xfrm>
              <a:off x="1966" y="2086"/>
              <a:ext cx="194" cy="212"/>
              <a:chOff x="1166" y="1662"/>
              <a:chExt cx="194" cy="212"/>
            </a:xfrm>
          </p:grpSpPr>
          <p:sp>
            <p:nvSpPr>
              <p:cNvPr id="46206" name="Oval 15"/>
              <p:cNvSpPr>
                <a:spLocks noChangeArrowheads="1"/>
              </p:cNvSpPr>
              <p:nvPr/>
            </p:nvSpPr>
            <p:spPr bwMode="auto">
              <a:xfrm>
                <a:off x="1184" y="1688"/>
                <a:ext cx="160" cy="152"/>
              </a:xfrm>
              <a:prstGeom prst="ellipse">
                <a:avLst/>
              </a:prstGeom>
              <a:solidFill>
                <a:srgbClr val="00CC66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6207" name="Text Box 16"/>
              <p:cNvSpPr txBox="1">
                <a:spLocks noChangeArrowheads="1"/>
              </p:cNvSpPr>
              <p:nvPr/>
            </p:nvSpPr>
            <p:spPr bwMode="auto">
              <a:xfrm>
                <a:off x="1166" y="1662"/>
                <a:ext cx="194" cy="2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r>
                  <a:rPr lang="en-GB" altLang="en-US" sz="1600" b="1"/>
                  <a:t>T</a:t>
                </a:r>
              </a:p>
            </p:txBody>
          </p:sp>
        </p:grpSp>
        <p:grpSp>
          <p:nvGrpSpPr>
            <p:cNvPr id="46092" name="Group 17"/>
            <p:cNvGrpSpPr>
              <a:grpSpLocks/>
            </p:cNvGrpSpPr>
            <p:nvPr/>
          </p:nvGrpSpPr>
          <p:grpSpPr bwMode="auto">
            <a:xfrm>
              <a:off x="2430" y="1742"/>
              <a:ext cx="208" cy="212"/>
              <a:chOff x="1678" y="1790"/>
              <a:chExt cx="208" cy="212"/>
            </a:xfrm>
          </p:grpSpPr>
          <p:sp>
            <p:nvSpPr>
              <p:cNvPr id="46204" name="Oval 18"/>
              <p:cNvSpPr>
                <a:spLocks noChangeArrowheads="1"/>
              </p:cNvSpPr>
              <p:nvPr/>
            </p:nvSpPr>
            <p:spPr bwMode="auto">
              <a:xfrm>
                <a:off x="1696" y="1824"/>
                <a:ext cx="160" cy="152"/>
              </a:xfrm>
              <a:prstGeom prst="ellipse">
                <a:avLst/>
              </a:prstGeom>
              <a:solidFill>
                <a:srgbClr val="FF33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6205" name="Text Box 19"/>
              <p:cNvSpPr txBox="1">
                <a:spLocks noChangeArrowheads="1"/>
              </p:cNvSpPr>
              <p:nvPr/>
            </p:nvSpPr>
            <p:spPr bwMode="auto">
              <a:xfrm>
                <a:off x="1678" y="1790"/>
                <a:ext cx="208" cy="2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r>
                  <a:rPr lang="en-GB" altLang="en-US" sz="1600" b="1"/>
                  <a:t>A</a:t>
                </a:r>
              </a:p>
            </p:txBody>
          </p:sp>
        </p:grpSp>
        <p:grpSp>
          <p:nvGrpSpPr>
            <p:cNvPr id="46093" name="Group 20"/>
            <p:cNvGrpSpPr>
              <a:grpSpLocks/>
            </p:cNvGrpSpPr>
            <p:nvPr/>
          </p:nvGrpSpPr>
          <p:grpSpPr bwMode="auto">
            <a:xfrm>
              <a:off x="2918" y="1774"/>
              <a:ext cx="216" cy="212"/>
              <a:chOff x="1070" y="1094"/>
              <a:chExt cx="216" cy="212"/>
            </a:xfrm>
          </p:grpSpPr>
          <p:sp>
            <p:nvSpPr>
              <p:cNvPr id="46202" name="Oval 21"/>
              <p:cNvSpPr>
                <a:spLocks noChangeArrowheads="1"/>
              </p:cNvSpPr>
              <p:nvPr/>
            </p:nvSpPr>
            <p:spPr bwMode="auto">
              <a:xfrm>
                <a:off x="1096" y="1120"/>
                <a:ext cx="160" cy="152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6203" name="Text Box 22"/>
              <p:cNvSpPr txBox="1">
                <a:spLocks noChangeArrowheads="1"/>
              </p:cNvSpPr>
              <p:nvPr/>
            </p:nvSpPr>
            <p:spPr bwMode="auto">
              <a:xfrm>
                <a:off x="1070" y="1094"/>
                <a:ext cx="216" cy="2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r>
                  <a:rPr lang="en-GB" altLang="en-US" sz="1600" b="1"/>
                  <a:t>G</a:t>
                </a:r>
              </a:p>
            </p:txBody>
          </p:sp>
        </p:grpSp>
        <p:grpSp>
          <p:nvGrpSpPr>
            <p:cNvPr id="46094" name="Group 23"/>
            <p:cNvGrpSpPr>
              <a:grpSpLocks/>
            </p:cNvGrpSpPr>
            <p:nvPr/>
          </p:nvGrpSpPr>
          <p:grpSpPr bwMode="auto">
            <a:xfrm>
              <a:off x="2646" y="1942"/>
              <a:ext cx="208" cy="212"/>
              <a:chOff x="662" y="1526"/>
              <a:chExt cx="208" cy="212"/>
            </a:xfrm>
          </p:grpSpPr>
          <p:sp>
            <p:nvSpPr>
              <p:cNvPr id="46200" name="Oval 24"/>
              <p:cNvSpPr>
                <a:spLocks noChangeArrowheads="1"/>
              </p:cNvSpPr>
              <p:nvPr/>
            </p:nvSpPr>
            <p:spPr bwMode="auto">
              <a:xfrm>
                <a:off x="688" y="1552"/>
                <a:ext cx="160" cy="152"/>
              </a:xfrm>
              <a:prstGeom prst="ellipse">
                <a:avLst/>
              </a:prstGeom>
              <a:solidFill>
                <a:srgbClr val="3399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6201" name="Text Box 25"/>
              <p:cNvSpPr txBox="1">
                <a:spLocks noChangeArrowheads="1"/>
              </p:cNvSpPr>
              <p:nvPr/>
            </p:nvSpPr>
            <p:spPr bwMode="auto">
              <a:xfrm>
                <a:off x="662" y="1526"/>
                <a:ext cx="208" cy="2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r>
                  <a:rPr lang="en-GB" altLang="en-US" sz="1600" b="1"/>
                  <a:t>C</a:t>
                </a:r>
              </a:p>
            </p:txBody>
          </p:sp>
        </p:grpSp>
        <p:grpSp>
          <p:nvGrpSpPr>
            <p:cNvPr id="46095" name="Group 26"/>
            <p:cNvGrpSpPr>
              <a:grpSpLocks/>
            </p:cNvGrpSpPr>
            <p:nvPr/>
          </p:nvGrpSpPr>
          <p:grpSpPr bwMode="auto">
            <a:xfrm>
              <a:off x="3150" y="2078"/>
              <a:ext cx="194" cy="212"/>
              <a:chOff x="1166" y="1662"/>
              <a:chExt cx="194" cy="212"/>
            </a:xfrm>
          </p:grpSpPr>
          <p:sp>
            <p:nvSpPr>
              <p:cNvPr id="46198" name="Oval 27"/>
              <p:cNvSpPr>
                <a:spLocks noChangeArrowheads="1"/>
              </p:cNvSpPr>
              <p:nvPr/>
            </p:nvSpPr>
            <p:spPr bwMode="auto">
              <a:xfrm>
                <a:off x="1184" y="1688"/>
                <a:ext cx="160" cy="152"/>
              </a:xfrm>
              <a:prstGeom prst="ellipse">
                <a:avLst/>
              </a:prstGeom>
              <a:solidFill>
                <a:srgbClr val="00CC66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6199" name="Text Box 28"/>
              <p:cNvSpPr txBox="1">
                <a:spLocks noChangeArrowheads="1"/>
              </p:cNvSpPr>
              <p:nvPr/>
            </p:nvSpPr>
            <p:spPr bwMode="auto">
              <a:xfrm>
                <a:off x="1166" y="1662"/>
                <a:ext cx="194" cy="2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r>
                  <a:rPr lang="en-GB" altLang="en-US" sz="1600" b="1"/>
                  <a:t>T</a:t>
                </a:r>
              </a:p>
            </p:txBody>
          </p:sp>
        </p:grpSp>
        <p:grpSp>
          <p:nvGrpSpPr>
            <p:cNvPr id="46096" name="Group 29"/>
            <p:cNvGrpSpPr>
              <a:grpSpLocks/>
            </p:cNvGrpSpPr>
            <p:nvPr/>
          </p:nvGrpSpPr>
          <p:grpSpPr bwMode="auto">
            <a:xfrm>
              <a:off x="3470" y="1830"/>
              <a:ext cx="208" cy="212"/>
              <a:chOff x="1678" y="1790"/>
              <a:chExt cx="208" cy="212"/>
            </a:xfrm>
          </p:grpSpPr>
          <p:sp>
            <p:nvSpPr>
              <p:cNvPr id="46196" name="Oval 30"/>
              <p:cNvSpPr>
                <a:spLocks noChangeArrowheads="1"/>
              </p:cNvSpPr>
              <p:nvPr/>
            </p:nvSpPr>
            <p:spPr bwMode="auto">
              <a:xfrm>
                <a:off x="1696" y="1824"/>
                <a:ext cx="160" cy="152"/>
              </a:xfrm>
              <a:prstGeom prst="ellipse">
                <a:avLst/>
              </a:prstGeom>
              <a:solidFill>
                <a:srgbClr val="FF33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6197" name="Text Box 31"/>
              <p:cNvSpPr txBox="1">
                <a:spLocks noChangeArrowheads="1"/>
              </p:cNvSpPr>
              <p:nvPr/>
            </p:nvSpPr>
            <p:spPr bwMode="auto">
              <a:xfrm>
                <a:off x="1678" y="1790"/>
                <a:ext cx="208" cy="2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r>
                  <a:rPr lang="en-GB" altLang="en-US" sz="1600" b="1"/>
                  <a:t>A</a:t>
                </a:r>
              </a:p>
            </p:txBody>
          </p:sp>
        </p:grpSp>
        <p:grpSp>
          <p:nvGrpSpPr>
            <p:cNvPr id="46097" name="Group 32"/>
            <p:cNvGrpSpPr>
              <a:grpSpLocks/>
            </p:cNvGrpSpPr>
            <p:nvPr/>
          </p:nvGrpSpPr>
          <p:grpSpPr bwMode="auto">
            <a:xfrm>
              <a:off x="198" y="1500"/>
              <a:ext cx="1586" cy="252"/>
              <a:chOff x="198" y="1196"/>
              <a:chExt cx="1586" cy="252"/>
            </a:xfrm>
          </p:grpSpPr>
          <p:grpSp>
            <p:nvGrpSpPr>
              <p:cNvPr id="46185" name="Group 33"/>
              <p:cNvGrpSpPr>
                <a:grpSpLocks/>
              </p:cNvGrpSpPr>
              <p:nvPr/>
            </p:nvGrpSpPr>
            <p:grpSpPr bwMode="auto">
              <a:xfrm>
                <a:off x="504" y="1264"/>
                <a:ext cx="640" cy="152"/>
                <a:chOff x="464" y="2072"/>
                <a:chExt cx="640" cy="152"/>
              </a:xfrm>
            </p:grpSpPr>
            <p:sp>
              <p:nvSpPr>
                <p:cNvPr id="46192" name="Oval 34"/>
                <p:cNvSpPr>
                  <a:spLocks noChangeArrowheads="1"/>
                </p:cNvSpPr>
                <p:nvPr/>
              </p:nvSpPr>
              <p:spPr bwMode="auto">
                <a:xfrm>
                  <a:off x="944" y="2072"/>
                  <a:ext cx="160" cy="152"/>
                </a:xfrm>
                <a:prstGeom prst="ellipse">
                  <a:avLst/>
                </a:prstGeom>
                <a:solidFill>
                  <a:srgbClr val="9966FF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6193" name="Oval 35"/>
                <p:cNvSpPr>
                  <a:spLocks noChangeArrowheads="1"/>
                </p:cNvSpPr>
                <p:nvPr/>
              </p:nvSpPr>
              <p:spPr bwMode="auto">
                <a:xfrm>
                  <a:off x="784" y="2072"/>
                  <a:ext cx="160" cy="152"/>
                </a:xfrm>
                <a:prstGeom prst="ellipse">
                  <a:avLst/>
                </a:prstGeom>
                <a:solidFill>
                  <a:srgbClr val="9966FF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6194" name="Oval 36"/>
                <p:cNvSpPr>
                  <a:spLocks noChangeArrowheads="1"/>
                </p:cNvSpPr>
                <p:nvPr/>
              </p:nvSpPr>
              <p:spPr bwMode="auto">
                <a:xfrm>
                  <a:off x="624" y="2072"/>
                  <a:ext cx="160" cy="152"/>
                </a:xfrm>
                <a:prstGeom prst="ellipse">
                  <a:avLst/>
                </a:prstGeom>
                <a:solidFill>
                  <a:srgbClr val="9966FF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6195" name="Oval 37"/>
                <p:cNvSpPr>
                  <a:spLocks noChangeArrowheads="1"/>
                </p:cNvSpPr>
                <p:nvPr/>
              </p:nvSpPr>
              <p:spPr bwMode="auto">
                <a:xfrm>
                  <a:off x="464" y="2072"/>
                  <a:ext cx="160" cy="152"/>
                </a:xfrm>
                <a:prstGeom prst="ellipse">
                  <a:avLst/>
                </a:prstGeom>
                <a:solidFill>
                  <a:srgbClr val="9966FF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grpSp>
            <p:nvGrpSpPr>
              <p:cNvPr id="46186" name="Group 38"/>
              <p:cNvGrpSpPr>
                <a:grpSpLocks/>
              </p:cNvGrpSpPr>
              <p:nvPr/>
            </p:nvGrpSpPr>
            <p:grpSpPr bwMode="auto">
              <a:xfrm>
                <a:off x="1144" y="1264"/>
                <a:ext cx="640" cy="152"/>
                <a:chOff x="464" y="2072"/>
                <a:chExt cx="640" cy="152"/>
              </a:xfrm>
            </p:grpSpPr>
            <p:sp>
              <p:nvSpPr>
                <p:cNvPr id="46188" name="Oval 39"/>
                <p:cNvSpPr>
                  <a:spLocks noChangeArrowheads="1"/>
                </p:cNvSpPr>
                <p:nvPr/>
              </p:nvSpPr>
              <p:spPr bwMode="auto">
                <a:xfrm>
                  <a:off x="944" y="2072"/>
                  <a:ext cx="160" cy="152"/>
                </a:xfrm>
                <a:prstGeom prst="ellipse">
                  <a:avLst/>
                </a:prstGeom>
                <a:solidFill>
                  <a:srgbClr val="9966FF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6189" name="Oval 40"/>
                <p:cNvSpPr>
                  <a:spLocks noChangeArrowheads="1"/>
                </p:cNvSpPr>
                <p:nvPr/>
              </p:nvSpPr>
              <p:spPr bwMode="auto">
                <a:xfrm>
                  <a:off x="784" y="2072"/>
                  <a:ext cx="160" cy="152"/>
                </a:xfrm>
                <a:prstGeom prst="ellipse">
                  <a:avLst/>
                </a:prstGeom>
                <a:solidFill>
                  <a:srgbClr val="9966FF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6190" name="Oval 41"/>
                <p:cNvSpPr>
                  <a:spLocks noChangeArrowheads="1"/>
                </p:cNvSpPr>
                <p:nvPr/>
              </p:nvSpPr>
              <p:spPr bwMode="auto">
                <a:xfrm>
                  <a:off x="624" y="2072"/>
                  <a:ext cx="160" cy="152"/>
                </a:xfrm>
                <a:prstGeom prst="ellipse">
                  <a:avLst/>
                </a:prstGeom>
                <a:solidFill>
                  <a:srgbClr val="9966FF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6191" name="Oval 42"/>
                <p:cNvSpPr>
                  <a:spLocks noChangeArrowheads="1"/>
                </p:cNvSpPr>
                <p:nvPr/>
              </p:nvSpPr>
              <p:spPr bwMode="auto">
                <a:xfrm>
                  <a:off x="464" y="2072"/>
                  <a:ext cx="160" cy="152"/>
                </a:xfrm>
                <a:prstGeom prst="ellipse">
                  <a:avLst/>
                </a:prstGeom>
                <a:solidFill>
                  <a:srgbClr val="9966FF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sp>
            <p:nvSpPr>
              <p:cNvPr id="46187" name="Text Box 43"/>
              <p:cNvSpPr txBox="1">
                <a:spLocks noChangeArrowheads="1"/>
              </p:cNvSpPr>
              <p:nvPr/>
            </p:nvSpPr>
            <p:spPr bwMode="auto">
              <a:xfrm>
                <a:off x="198" y="1196"/>
                <a:ext cx="336" cy="2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r>
                  <a:rPr lang="en-GB" altLang="en-US" sz="2000">
                    <a:latin typeface="Verdana" panose="020B0604030504040204" pitchFamily="34" charset="0"/>
                  </a:rPr>
                  <a:t>5’-</a:t>
                </a:r>
              </a:p>
            </p:txBody>
          </p:sp>
        </p:grpSp>
        <p:grpSp>
          <p:nvGrpSpPr>
            <p:cNvPr id="46098" name="Group 44"/>
            <p:cNvGrpSpPr>
              <a:grpSpLocks/>
            </p:cNvGrpSpPr>
            <p:nvPr/>
          </p:nvGrpSpPr>
          <p:grpSpPr bwMode="auto">
            <a:xfrm>
              <a:off x="198" y="1292"/>
              <a:ext cx="4581" cy="252"/>
              <a:chOff x="198" y="988"/>
              <a:chExt cx="4581" cy="252"/>
            </a:xfrm>
          </p:grpSpPr>
          <p:grpSp>
            <p:nvGrpSpPr>
              <p:cNvPr id="46152" name="Group 45"/>
              <p:cNvGrpSpPr>
                <a:grpSpLocks/>
              </p:cNvGrpSpPr>
              <p:nvPr/>
            </p:nvGrpSpPr>
            <p:grpSpPr bwMode="auto">
              <a:xfrm>
                <a:off x="2424" y="1056"/>
                <a:ext cx="1920" cy="152"/>
                <a:chOff x="504" y="2072"/>
                <a:chExt cx="1920" cy="152"/>
              </a:xfrm>
            </p:grpSpPr>
            <p:grpSp>
              <p:nvGrpSpPr>
                <p:cNvPr id="46170" name="Group 46"/>
                <p:cNvGrpSpPr>
                  <a:grpSpLocks/>
                </p:cNvGrpSpPr>
                <p:nvPr/>
              </p:nvGrpSpPr>
              <p:grpSpPr bwMode="auto">
                <a:xfrm>
                  <a:off x="1784" y="2072"/>
                  <a:ext cx="640" cy="152"/>
                  <a:chOff x="464" y="2072"/>
                  <a:chExt cx="640" cy="152"/>
                </a:xfrm>
              </p:grpSpPr>
              <p:sp>
                <p:nvSpPr>
                  <p:cNvPr id="46181" name="Oval 47"/>
                  <p:cNvSpPr>
                    <a:spLocks noChangeArrowheads="1"/>
                  </p:cNvSpPr>
                  <p:nvPr/>
                </p:nvSpPr>
                <p:spPr bwMode="auto">
                  <a:xfrm>
                    <a:off x="944" y="2072"/>
                    <a:ext cx="160" cy="152"/>
                  </a:xfrm>
                  <a:prstGeom prst="ellipse">
                    <a:avLst/>
                  </a:prstGeom>
                  <a:solidFill>
                    <a:srgbClr val="969696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46182" name="Oval 48"/>
                  <p:cNvSpPr>
                    <a:spLocks noChangeArrowheads="1"/>
                  </p:cNvSpPr>
                  <p:nvPr/>
                </p:nvSpPr>
                <p:spPr bwMode="auto">
                  <a:xfrm>
                    <a:off x="784" y="2072"/>
                    <a:ext cx="160" cy="152"/>
                  </a:xfrm>
                  <a:prstGeom prst="ellipse">
                    <a:avLst/>
                  </a:prstGeom>
                  <a:solidFill>
                    <a:srgbClr val="969696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46183" name="Oval 49"/>
                  <p:cNvSpPr>
                    <a:spLocks noChangeArrowheads="1"/>
                  </p:cNvSpPr>
                  <p:nvPr/>
                </p:nvSpPr>
                <p:spPr bwMode="auto">
                  <a:xfrm>
                    <a:off x="624" y="2072"/>
                    <a:ext cx="160" cy="152"/>
                  </a:xfrm>
                  <a:prstGeom prst="ellipse">
                    <a:avLst/>
                  </a:prstGeom>
                  <a:solidFill>
                    <a:srgbClr val="969696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46184" name="Oval 50"/>
                  <p:cNvSpPr>
                    <a:spLocks noChangeArrowheads="1"/>
                  </p:cNvSpPr>
                  <p:nvPr/>
                </p:nvSpPr>
                <p:spPr bwMode="auto">
                  <a:xfrm>
                    <a:off x="464" y="2072"/>
                    <a:ext cx="160" cy="152"/>
                  </a:xfrm>
                  <a:prstGeom prst="ellipse">
                    <a:avLst/>
                  </a:prstGeom>
                  <a:solidFill>
                    <a:srgbClr val="969696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</p:grpSp>
            <p:grpSp>
              <p:nvGrpSpPr>
                <p:cNvPr id="46171" name="Group 51"/>
                <p:cNvGrpSpPr>
                  <a:grpSpLocks/>
                </p:cNvGrpSpPr>
                <p:nvPr/>
              </p:nvGrpSpPr>
              <p:grpSpPr bwMode="auto">
                <a:xfrm>
                  <a:off x="504" y="2072"/>
                  <a:ext cx="640" cy="152"/>
                  <a:chOff x="464" y="2072"/>
                  <a:chExt cx="640" cy="152"/>
                </a:xfrm>
              </p:grpSpPr>
              <p:sp>
                <p:nvSpPr>
                  <p:cNvPr id="46177" name="Oval 52"/>
                  <p:cNvSpPr>
                    <a:spLocks noChangeArrowheads="1"/>
                  </p:cNvSpPr>
                  <p:nvPr/>
                </p:nvSpPr>
                <p:spPr bwMode="auto">
                  <a:xfrm>
                    <a:off x="944" y="2072"/>
                    <a:ext cx="160" cy="152"/>
                  </a:xfrm>
                  <a:prstGeom prst="ellipse">
                    <a:avLst/>
                  </a:prstGeom>
                  <a:solidFill>
                    <a:srgbClr val="969696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46178" name="Oval 53"/>
                  <p:cNvSpPr>
                    <a:spLocks noChangeArrowheads="1"/>
                  </p:cNvSpPr>
                  <p:nvPr/>
                </p:nvSpPr>
                <p:spPr bwMode="auto">
                  <a:xfrm>
                    <a:off x="784" y="2072"/>
                    <a:ext cx="160" cy="152"/>
                  </a:xfrm>
                  <a:prstGeom prst="ellipse">
                    <a:avLst/>
                  </a:prstGeom>
                  <a:solidFill>
                    <a:srgbClr val="969696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46179" name="Oval 54"/>
                  <p:cNvSpPr>
                    <a:spLocks noChangeArrowheads="1"/>
                  </p:cNvSpPr>
                  <p:nvPr/>
                </p:nvSpPr>
                <p:spPr bwMode="auto">
                  <a:xfrm>
                    <a:off x="624" y="2072"/>
                    <a:ext cx="160" cy="152"/>
                  </a:xfrm>
                  <a:prstGeom prst="ellipse">
                    <a:avLst/>
                  </a:prstGeom>
                  <a:solidFill>
                    <a:srgbClr val="969696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46180" name="Oval 55"/>
                  <p:cNvSpPr>
                    <a:spLocks noChangeArrowheads="1"/>
                  </p:cNvSpPr>
                  <p:nvPr/>
                </p:nvSpPr>
                <p:spPr bwMode="auto">
                  <a:xfrm>
                    <a:off x="464" y="2072"/>
                    <a:ext cx="160" cy="152"/>
                  </a:xfrm>
                  <a:prstGeom prst="ellipse">
                    <a:avLst/>
                  </a:prstGeom>
                  <a:solidFill>
                    <a:srgbClr val="969696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</p:grpSp>
            <p:grpSp>
              <p:nvGrpSpPr>
                <p:cNvPr id="46172" name="Group 56"/>
                <p:cNvGrpSpPr>
                  <a:grpSpLocks/>
                </p:cNvGrpSpPr>
                <p:nvPr/>
              </p:nvGrpSpPr>
              <p:grpSpPr bwMode="auto">
                <a:xfrm>
                  <a:off x="1144" y="2072"/>
                  <a:ext cx="640" cy="152"/>
                  <a:chOff x="464" y="2072"/>
                  <a:chExt cx="640" cy="152"/>
                </a:xfrm>
              </p:grpSpPr>
              <p:sp>
                <p:nvSpPr>
                  <p:cNvPr id="46173" name="Oval 57"/>
                  <p:cNvSpPr>
                    <a:spLocks noChangeArrowheads="1"/>
                  </p:cNvSpPr>
                  <p:nvPr/>
                </p:nvSpPr>
                <p:spPr bwMode="auto">
                  <a:xfrm>
                    <a:off x="944" y="2072"/>
                    <a:ext cx="160" cy="152"/>
                  </a:xfrm>
                  <a:prstGeom prst="ellipse">
                    <a:avLst/>
                  </a:prstGeom>
                  <a:solidFill>
                    <a:srgbClr val="969696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46174" name="Oval 58"/>
                  <p:cNvSpPr>
                    <a:spLocks noChangeArrowheads="1"/>
                  </p:cNvSpPr>
                  <p:nvPr/>
                </p:nvSpPr>
                <p:spPr bwMode="auto">
                  <a:xfrm>
                    <a:off x="784" y="2072"/>
                    <a:ext cx="160" cy="152"/>
                  </a:xfrm>
                  <a:prstGeom prst="ellipse">
                    <a:avLst/>
                  </a:prstGeom>
                  <a:solidFill>
                    <a:srgbClr val="969696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46175" name="Oval 59"/>
                  <p:cNvSpPr>
                    <a:spLocks noChangeArrowheads="1"/>
                  </p:cNvSpPr>
                  <p:nvPr/>
                </p:nvSpPr>
                <p:spPr bwMode="auto">
                  <a:xfrm>
                    <a:off x="624" y="2072"/>
                    <a:ext cx="160" cy="152"/>
                  </a:xfrm>
                  <a:prstGeom prst="ellipse">
                    <a:avLst/>
                  </a:prstGeom>
                  <a:solidFill>
                    <a:srgbClr val="969696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46176" name="Oval 60"/>
                  <p:cNvSpPr>
                    <a:spLocks noChangeArrowheads="1"/>
                  </p:cNvSpPr>
                  <p:nvPr/>
                </p:nvSpPr>
                <p:spPr bwMode="auto">
                  <a:xfrm>
                    <a:off x="464" y="2072"/>
                    <a:ext cx="160" cy="152"/>
                  </a:xfrm>
                  <a:prstGeom prst="ellipse">
                    <a:avLst/>
                  </a:prstGeom>
                  <a:solidFill>
                    <a:srgbClr val="969696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</p:grpSp>
          </p:grpSp>
          <p:grpSp>
            <p:nvGrpSpPr>
              <p:cNvPr id="46153" name="Group 61"/>
              <p:cNvGrpSpPr>
                <a:grpSpLocks/>
              </p:cNvGrpSpPr>
              <p:nvPr/>
            </p:nvGrpSpPr>
            <p:grpSpPr bwMode="auto">
              <a:xfrm>
                <a:off x="1784" y="1056"/>
                <a:ext cx="640" cy="152"/>
                <a:chOff x="464" y="2072"/>
                <a:chExt cx="640" cy="152"/>
              </a:xfrm>
            </p:grpSpPr>
            <p:sp>
              <p:nvSpPr>
                <p:cNvPr id="46166" name="Oval 62"/>
                <p:cNvSpPr>
                  <a:spLocks noChangeArrowheads="1"/>
                </p:cNvSpPr>
                <p:nvPr/>
              </p:nvSpPr>
              <p:spPr bwMode="auto">
                <a:xfrm>
                  <a:off x="944" y="2072"/>
                  <a:ext cx="160" cy="152"/>
                </a:xfrm>
                <a:prstGeom prst="ellipse">
                  <a:avLst/>
                </a:prstGeom>
                <a:solidFill>
                  <a:srgbClr val="969696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6167" name="Oval 63"/>
                <p:cNvSpPr>
                  <a:spLocks noChangeArrowheads="1"/>
                </p:cNvSpPr>
                <p:nvPr/>
              </p:nvSpPr>
              <p:spPr bwMode="auto">
                <a:xfrm>
                  <a:off x="784" y="2072"/>
                  <a:ext cx="160" cy="152"/>
                </a:xfrm>
                <a:prstGeom prst="ellipse">
                  <a:avLst/>
                </a:prstGeom>
                <a:solidFill>
                  <a:srgbClr val="969696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6168" name="Oval 64"/>
                <p:cNvSpPr>
                  <a:spLocks noChangeArrowheads="1"/>
                </p:cNvSpPr>
                <p:nvPr/>
              </p:nvSpPr>
              <p:spPr bwMode="auto">
                <a:xfrm>
                  <a:off x="624" y="2072"/>
                  <a:ext cx="160" cy="152"/>
                </a:xfrm>
                <a:prstGeom prst="ellipse">
                  <a:avLst/>
                </a:prstGeom>
                <a:solidFill>
                  <a:srgbClr val="969696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6169" name="Oval 65"/>
                <p:cNvSpPr>
                  <a:spLocks noChangeArrowheads="1"/>
                </p:cNvSpPr>
                <p:nvPr/>
              </p:nvSpPr>
              <p:spPr bwMode="auto">
                <a:xfrm>
                  <a:off x="464" y="2072"/>
                  <a:ext cx="160" cy="152"/>
                </a:xfrm>
                <a:prstGeom prst="ellipse">
                  <a:avLst/>
                </a:prstGeom>
                <a:solidFill>
                  <a:srgbClr val="969696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grpSp>
            <p:nvGrpSpPr>
              <p:cNvPr id="46154" name="Group 66"/>
              <p:cNvGrpSpPr>
                <a:grpSpLocks/>
              </p:cNvGrpSpPr>
              <p:nvPr/>
            </p:nvGrpSpPr>
            <p:grpSpPr bwMode="auto">
              <a:xfrm>
                <a:off x="504" y="1056"/>
                <a:ext cx="640" cy="152"/>
                <a:chOff x="464" y="2072"/>
                <a:chExt cx="640" cy="152"/>
              </a:xfrm>
            </p:grpSpPr>
            <p:sp>
              <p:nvSpPr>
                <p:cNvPr id="46162" name="Oval 67"/>
                <p:cNvSpPr>
                  <a:spLocks noChangeArrowheads="1"/>
                </p:cNvSpPr>
                <p:nvPr/>
              </p:nvSpPr>
              <p:spPr bwMode="auto">
                <a:xfrm>
                  <a:off x="944" y="2072"/>
                  <a:ext cx="160" cy="152"/>
                </a:xfrm>
                <a:prstGeom prst="ellipse">
                  <a:avLst/>
                </a:prstGeom>
                <a:solidFill>
                  <a:srgbClr val="9966FF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6163" name="Oval 68"/>
                <p:cNvSpPr>
                  <a:spLocks noChangeArrowheads="1"/>
                </p:cNvSpPr>
                <p:nvPr/>
              </p:nvSpPr>
              <p:spPr bwMode="auto">
                <a:xfrm>
                  <a:off x="784" y="2072"/>
                  <a:ext cx="160" cy="152"/>
                </a:xfrm>
                <a:prstGeom prst="ellipse">
                  <a:avLst/>
                </a:prstGeom>
                <a:solidFill>
                  <a:srgbClr val="9966FF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6164" name="Oval 69"/>
                <p:cNvSpPr>
                  <a:spLocks noChangeArrowheads="1"/>
                </p:cNvSpPr>
                <p:nvPr/>
              </p:nvSpPr>
              <p:spPr bwMode="auto">
                <a:xfrm>
                  <a:off x="624" y="2072"/>
                  <a:ext cx="160" cy="152"/>
                </a:xfrm>
                <a:prstGeom prst="ellipse">
                  <a:avLst/>
                </a:prstGeom>
                <a:solidFill>
                  <a:srgbClr val="9966FF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6165" name="Oval 70"/>
                <p:cNvSpPr>
                  <a:spLocks noChangeArrowheads="1"/>
                </p:cNvSpPr>
                <p:nvPr/>
              </p:nvSpPr>
              <p:spPr bwMode="auto">
                <a:xfrm>
                  <a:off x="464" y="2072"/>
                  <a:ext cx="160" cy="152"/>
                </a:xfrm>
                <a:prstGeom prst="ellipse">
                  <a:avLst/>
                </a:prstGeom>
                <a:solidFill>
                  <a:srgbClr val="9966FF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grpSp>
            <p:nvGrpSpPr>
              <p:cNvPr id="46155" name="Group 71"/>
              <p:cNvGrpSpPr>
                <a:grpSpLocks/>
              </p:cNvGrpSpPr>
              <p:nvPr/>
            </p:nvGrpSpPr>
            <p:grpSpPr bwMode="auto">
              <a:xfrm>
                <a:off x="1144" y="1056"/>
                <a:ext cx="640" cy="152"/>
                <a:chOff x="464" y="2072"/>
                <a:chExt cx="640" cy="152"/>
              </a:xfrm>
            </p:grpSpPr>
            <p:sp>
              <p:nvSpPr>
                <p:cNvPr id="46158" name="Oval 72"/>
                <p:cNvSpPr>
                  <a:spLocks noChangeArrowheads="1"/>
                </p:cNvSpPr>
                <p:nvPr/>
              </p:nvSpPr>
              <p:spPr bwMode="auto">
                <a:xfrm>
                  <a:off x="944" y="2072"/>
                  <a:ext cx="160" cy="152"/>
                </a:xfrm>
                <a:prstGeom prst="ellipse">
                  <a:avLst/>
                </a:prstGeom>
                <a:solidFill>
                  <a:srgbClr val="9966FF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6159" name="Oval 73"/>
                <p:cNvSpPr>
                  <a:spLocks noChangeArrowheads="1"/>
                </p:cNvSpPr>
                <p:nvPr/>
              </p:nvSpPr>
              <p:spPr bwMode="auto">
                <a:xfrm>
                  <a:off x="784" y="2072"/>
                  <a:ext cx="160" cy="152"/>
                </a:xfrm>
                <a:prstGeom prst="ellipse">
                  <a:avLst/>
                </a:prstGeom>
                <a:solidFill>
                  <a:srgbClr val="9966FF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6160" name="Oval 74"/>
                <p:cNvSpPr>
                  <a:spLocks noChangeArrowheads="1"/>
                </p:cNvSpPr>
                <p:nvPr/>
              </p:nvSpPr>
              <p:spPr bwMode="auto">
                <a:xfrm>
                  <a:off x="624" y="2072"/>
                  <a:ext cx="160" cy="152"/>
                </a:xfrm>
                <a:prstGeom prst="ellipse">
                  <a:avLst/>
                </a:prstGeom>
                <a:solidFill>
                  <a:srgbClr val="9966FF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6161" name="Oval 75"/>
                <p:cNvSpPr>
                  <a:spLocks noChangeArrowheads="1"/>
                </p:cNvSpPr>
                <p:nvPr/>
              </p:nvSpPr>
              <p:spPr bwMode="auto">
                <a:xfrm>
                  <a:off x="464" y="2072"/>
                  <a:ext cx="160" cy="152"/>
                </a:xfrm>
                <a:prstGeom prst="ellipse">
                  <a:avLst/>
                </a:prstGeom>
                <a:solidFill>
                  <a:srgbClr val="9966FF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sp>
            <p:nvSpPr>
              <p:cNvPr id="46156" name="Text Box 76"/>
              <p:cNvSpPr txBox="1">
                <a:spLocks noChangeArrowheads="1"/>
              </p:cNvSpPr>
              <p:nvPr/>
            </p:nvSpPr>
            <p:spPr bwMode="auto">
              <a:xfrm>
                <a:off x="198" y="988"/>
                <a:ext cx="336" cy="2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r>
                  <a:rPr lang="en-GB" altLang="en-US" sz="2000">
                    <a:latin typeface="Verdana" panose="020B0604030504040204" pitchFamily="34" charset="0"/>
                  </a:rPr>
                  <a:t>3’-</a:t>
                </a:r>
              </a:p>
            </p:txBody>
          </p:sp>
          <p:sp>
            <p:nvSpPr>
              <p:cNvPr id="46157" name="Text Box 77"/>
              <p:cNvSpPr txBox="1">
                <a:spLocks noChangeArrowheads="1"/>
              </p:cNvSpPr>
              <p:nvPr/>
            </p:nvSpPr>
            <p:spPr bwMode="auto">
              <a:xfrm>
                <a:off x="4310" y="988"/>
                <a:ext cx="469" cy="2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r>
                  <a:rPr lang="en-GB" altLang="en-US" sz="2000">
                    <a:latin typeface="Verdana" panose="020B0604030504040204" pitchFamily="34" charset="0"/>
                  </a:rPr>
                  <a:t>…-5’</a:t>
                </a:r>
              </a:p>
            </p:txBody>
          </p:sp>
        </p:grpSp>
        <p:grpSp>
          <p:nvGrpSpPr>
            <p:cNvPr id="46099" name="Group 78"/>
            <p:cNvGrpSpPr>
              <a:grpSpLocks/>
            </p:cNvGrpSpPr>
            <p:nvPr/>
          </p:nvGrpSpPr>
          <p:grpSpPr bwMode="auto">
            <a:xfrm>
              <a:off x="2894" y="2174"/>
              <a:ext cx="216" cy="212"/>
              <a:chOff x="1070" y="1094"/>
              <a:chExt cx="216" cy="212"/>
            </a:xfrm>
          </p:grpSpPr>
          <p:sp>
            <p:nvSpPr>
              <p:cNvPr id="46150" name="Oval 79"/>
              <p:cNvSpPr>
                <a:spLocks noChangeArrowheads="1"/>
              </p:cNvSpPr>
              <p:nvPr/>
            </p:nvSpPr>
            <p:spPr bwMode="auto">
              <a:xfrm>
                <a:off x="1096" y="1120"/>
                <a:ext cx="160" cy="152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6151" name="Text Box 80"/>
              <p:cNvSpPr txBox="1">
                <a:spLocks noChangeArrowheads="1"/>
              </p:cNvSpPr>
              <p:nvPr/>
            </p:nvSpPr>
            <p:spPr bwMode="auto">
              <a:xfrm>
                <a:off x="1070" y="1094"/>
                <a:ext cx="216" cy="2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r>
                  <a:rPr lang="en-GB" altLang="en-US" sz="1600" b="1"/>
                  <a:t>G</a:t>
                </a:r>
              </a:p>
            </p:txBody>
          </p:sp>
        </p:grpSp>
        <p:grpSp>
          <p:nvGrpSpPr>
            <p:cNvPr id="46100" name="Group 81"/>
            <p:cNvGrpSpPr>
              <a:grpSpLocks/>
            </p:cNvGrpSpPr>
            <p:nvPr/>
          </p:nvGrpSpPr>
          <p:grpSpPr bwMode="auto">
            <a:xfrm>
              <a:off x="2614" y="2190"/>
              <a:ext cx="194" cy="212"/>
              <a:chOff x="1166" y="1662"/>
              <a:chExt cx="194" cy="212"/>
            </a:xfrm>
          </p:grpSpPr>
          <p:sp>
            <p:nvSpPr>
              <p:cNvPr id="46148" name="Oval 82"/>
              <p:cNvSpPr>
                <a:spLocks noChangeArrowheads="1"/>
              </p:cNvSpPr>
              <p:nvPr/>
            </p:nvSpPr>
            <p:spPr bwMode="auto">
              <a:xfrm>
                <a:off x="1184" y="1688"/>
                <a:ext cx="160" cy="152"/>
              </a:xfrm>
              <a:prstGeom prst="ellipse">
                <a:avLst/>
              </a:prstGeom>
              <a:solidFill>
                <a:srgbClr val="00CC66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6149" name="Text Box 83"/>
              <p:cNvSpPr txBox="1">
                <a:spLocks noChangeArrowheads="1"/>
              </p:cNvSpPr>
              <p:nvPr/>
            </p:nvSpPr>
            <p:spPr bwMode="auto">
              <a:xfrm>
                <a:off x="1166" y="1662"/>
                <a:ext cx="194" cy="2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r>
                  <a:rPr lang="en-GB" altLang="en-US" sz="1600" b="1"/>
                  <a:t>T</a:t>
                </a:r>
              </a:p>
            </p:txBody>
          </p:sp>
        </p:grpSp>
        <p:sp>
          <p:nvSpPr>
            <p:cNvPr id="46101" name="Line 84"/>
            <p:cNvSpPr>
              <a:spLocks noChangeShapeType="1"/>
            </p:cNvSpPr>
            <p:nvPr/>
          </p:nvSpPr>
          <p:spPr bwMode="auto">
            <a:xfrm>
              <a:off x="1880" y="1807"/>
              <a:ext cx="0" cy="889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46102" name="Group 85"/>
            <p:cNvGrpSpPr>
              <a:grpSpLocks/>
            </p:cNvGrpSpPr>
            <p:nvPr/>
          </p:nvGrpSpPr>
          <p:grpSpPr bwMode="auto">
            <a:xfrm>
              <a:off x="1766" y="1542"/>
              <a:ext cx="216" cy="212"/>
              <a:chOff x="1070" y="1094"/>
              <a:chExt cx="216" cy="212"/>
            </a:xfrm>
          </p:grpSpPr>
          <p:sp>
            <p:nvSpPr>
              <p:cNvPr id="46146" name="Oval 86"/>
              <p:cNvSpPr>
                <a:spLocks noChangeArrowheads="1"/>
              </p:cNvSpPr>
              <p:nvPr/>
            </p:nvSpPr>
            <p:spPr bwMode="auto">
              <a:xfrm>
                <a:off x="1096" y="1120"/>
                <a:ext cx="160" cy="152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6147" name="Text Box 87"/>
              <p:cNvSpPr txBox="1">
                <a:spLocks noChangeArrowheads="1"/>
              </p:cNvSpPr>
              <p:nvPr/>
            </p:nvSpPr>
            <p:spPr bwMode="auto">
              <a:xfrm>
                <a:off x="1070" y="1094"/>
                <a:ext cx="216" cy="2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r>
                  <a:rPr lang="en-GB" altLang="en-US" sz="1600" b="1"/>
                  <a:t>G</a:t>
                </a:r>
              </a:p>
            </p:txBody>
          </p:sp>
        </p:grpSp>
        <p:grpSp>
          <p:nvGrpSpPr>
            <p:cNvPr id="46103" name="Group 88"/>
            <p:cNvGrpSpPr>
              <a:grpSpLocks/>
            </p:cNvGrpSpPr>
            <p:nvPr/>
          </p:nvGrpSpPr>
          <p:grpSpPr bwMode="auto">
            <a:xfrm>
              <a:off x="1948" y="1542"/>
              <a:ext cx="194" cy="212"/>
              <a:chOff x="1166" y="1662"/>
              <a:chExt cx="194" cy="212"/>
            </a:xfrm>
          </p:grpSpPr>
          <p:sp>
            <p:nvSpPr>
              <p:cNvPr id="46144" name="Oval 89"/>
              <p:cNvSpPr>
                <a:spLocks noChangeArrowheads="1"/>
              </p:cNvSpPr>
              <p:nvPr/>
            </p:nvSpPr>
            <p:spPr bwMode="auto">
              <a:xfrm>
                <a:off x="1184" y="1688"/>
                <a:ext cx="160" cy="152"/>
              </a:xfrm>
              <a:prstGeom prst="ellipse">
                <a:avLst/>
              </a:prstGeom>
              <a:solidFill>
                <a:srgbClr val="00CC66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6145" name="Text Box 90"/>
              <p:cNvSpPr txBox="1">
                <a:spLocks noChangeArrowheads="1"/>
              </p:cNvSpPr>
              <p:nvPr/>
            </p:nvSpPr>
            <p:spPr bwMode="auto">
              <a:xfrm>
                <a:off x="1166" y="1662"/>
                <a:ext cx="194" cy="2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r>
                  <a:rPr lang="en-GB" altLang="en-US" sz="1600" b="1"/>
                  <a:t>T</a:t>
                </a:r>
              </a:p>
            </p:txBody>
          </p:sp>
        </p:grpSp>
        <p:grpSp>
          <p:nvGrpSpPr>
            <p:cNvPr id="46104" name="Group 91"/>
            <p:cNvGrpSpPr>
              <a:grpSpLocks/>
            </p:cNvGrpSpPr>
            <p:nvPr/>
          </p:nvGrpSpPr>
          <p:grpSpPr bwMode="auto">
            <a:xfrm>
              <a:off x="2108" y="1542"/>
              <a:ext cx="2258" cy="212"/>
              <a:chOff x="2108" y="1542"/>
              <a:chExt cx="2258" cy="212"/>
            </a:xfrm>
          </p:grpSpPr>
          <p:grpSp>
            <p:nvGrpSpPr>
              <p:cNvPr id="46105" name="Group 92"/>
              <p:cNvGrpSpPr>
                <a:grpSpLocks/>
              </p:cNvGrpSpPr>
              <p:nvPr/>
            </p:nvGrpSpPr>
            <p:grpSpPr bwMode="auto">
              <a:xfrm>
                <a:off x="3803" y="1542"/>
                <a:ext cx="208" cy="212"/>
                <a:chOff x="662" y="1526"/>
                <a:chExt cx="208" cy="212"/>
              </a:xfrm>
            </p:grpSpPr>
            <p:sp>
              <p:nvSpPr>
                <p:cNvPr id="46142" name="Oval 93"/>
                <p:cNvSpPr>
                  <a:spLocks noChangeArrowheads="1"/>
                </p:cNvSpPr>
                <p:nvPr/>
              </p:nvSpPr>
              <p:spPr bwMode="auto">
                <a:xfrm>
                  <a:off x="688" y="1552"/>
                  <a:ext cx="160" cy="152"/>
                </a:xfrm>
                <a:prstGeom prst="ellipse">
                  <a:avLst/>
                </a:prstGeom>
                <a:solidFill>
                  <a:srgbClr val="3399FF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6143" name="Text Box 94"/>
                <p:cNvSpPr txBox="1">
                  <a:spLocks noChangeArrowheads="1"/>
                </p:cNvSpPr>
                <p:nvPr/>
              </p:nvSpPr>
              <p:spPr bwMode="auto">
                <a:xfrm>
                  <a:off x="662" y="1526"/>
                  <a:ext cx="208" cy="21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r>
                    <a:rPr lang="en-GB" altLang="en-US" sz="1600" b="1"/>
                    <a:t>C</a:t>
                  </a:r>
                </a:p>
              </p:txBody>
            </p:sp>
          </p:grpSp>
          <p:grpSp>
            <p:nvGrpSpPr>
              <p:cNvPr id="46106" name="Group 95"/>
              <p:cNvGrpSpPr>
                <a:grpSpLocks/>
              </p:cNvGrpSpPr>
              <p:nvPr/>
            </p:nvGrpSpPr>
            <p:grpSpPr bwMode="auto">
              <a:xfrm>
                <a:off x="2600" y="1542"/>
                <a:ext cx="194" cy="212"/>
                <a:chOff x="1166" y="1662"/>
                <a:chExt cx="194" cy="212"/>
              </a:xfrm>
            </p:grpSpPr>
            <p:sp>
              <p:nvSpPr>
                <p:cNvPr id="46140" name="Oval 96"/>
                <p:cNvSpPr>
                  <a:spLocks noChangeArrowheads="1"/>
                </p:cNvSpPr>
                <p:nvPr/>
              </p:nvSpPr>
              <p:spPr bwMode="auto">
                <a:xfrm>
                  <a:off x="1184" y="1688"/>
                  <a:ext cx="160" cy="152"/>
                </a:xfrm>
                <a:prstGeom prst="ellipse">
                  <a:avLst/>
                </a:prstGeom>
                <a:solidFill>
                  <a:srgbClr val="00CC66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6141" name="Text Box 97"/>
                <p:cNvSpPr txBox="1">
                  <a:spLocks noChangeArrowheads="1"/>
                </p:cNvSpPr>
                <p:nvPr/>
              </p:nvSpPr>
              <p:spPr bwMode="auto">
                <a:xfrm>
                  <a:off x="1166" y="1662"/>
                  <a:ext cx="194" cy="21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r>
                    <a:rPr lang="en-GB" altLang="en-US" sz="1600" b="1"/>
                    <a:t>T</a:t>
                  </a:r>
                </a:p>
              </p:txBody>
            </p:sp>
          </p:grpSp>
          <p:grpSp>
            <p:nvGrpSpPr>
              <p:cNvPr id="46107" name="Group 98"/>
              <p:cNvGrpSpPr>
                <a:grpSpLocks/>
              </p:cNvGrpSpPr>
              <p:nvPr/>
            </p:nvGrpSpPr>
            <p:grpSpPr bwMode="auto">
              <a:xfrm>
                <a:off x="3977" y="1542"/>
                <a:ext cx="208" cy="212"/>
                <a:chOff x="1678" y="1790"/>
                <a:chExt cx="208" cy="212"/>
              </a:xfrm>
            </p:grpSpPr>
            <p:sp>
              <p:nvSpPr>
                <p:cNvPr id="46138" name="Oval 99"/>
                <p:cNvSpPr>
                  <a:spLocks noChangeArrowheads="1"/>
                </p:cNvSpPr>
                <p:nvPr/>
              </p:nvSpPr>
              <p:spPr bwMode="auto">
                <a:xfrm>
                  <a:off x="1696" y="1824"/>
                  <a:ext cx="160" cy="152"/>
                </a:xfrm>
                <a:prstGeom prst="ellipse">
                  <a:avLst/>
                </a:prstGeom>
                <a:solidFill>
                  <a:srgbClr val="FF33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6139" name="Text Box 100"/>
                <p:cNvSpPr txBox="1">
                  <a:spLocks noChangeArrowheads="1"/>
                </p:cNvSpPr>
                <p:nvPr/>
              </p:nvSpPr>
              <p:spPr bwMode="auto">
                <a:xfrm>
                  <a:off x="1678" y="1790"/>
                  <a:ext cx="208" cy="21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r>
                    <a:rPr lang="en-GB" altLang="en-US" sz="1600" b="1"/>
                    <a:t>A</a:t>
                  </a:r>
                </a:p>
              </p:txBody>
            </p:sp>
          </p:grpSp>
          <p:grpSp>
            <p:nvGrpSpPr>
              <p:cNvPr id="46108" name="Group 101"/>
              <p:cNvGrpSpPr>
                <a:grpSpLocks/>
              </p:cNvGrpSpPr>
              <p:nvPr/>
            </p:nvGrpSpPr>
            <p:grpSpPr bwMode="auto">
              <a:xfrm>
                <a:off x="4150" y="1542"/>
                <a:ext cx="216" cy="212"/>
                <a:chOff x="1070" y="1094"/>
                <a:chExt cx="216" cy="212"/>
              </a:xfrm>
            </p:grpSpPr>
            <p:sp>
              <p:nvSpPr>
                <p:cNvPr id="46136" name="Oval 102"/>
                <p:cNvSpPr>
                  <a:spLocks noChangeArrowheads="1"/>
                </p:cNvSpPr>
                <p:nvPr/>
              </p:nvSpPr>
              <p:spPr bwMode="auto">
                <a:xfrm>
                  <a:off x="1096" y="1120"/>
                  <a:ext cx="160" cy="152"/>
                </a:xfrm>
                <a:prstGeom prst="ellipse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6137" name="Text Box 103"/>
                <p:cNvSpPr txBox="1">
                  <a:spLocks noChangeArrowheads="1"/>
                </p:cNvSpPr>
                <p:nvPr/>
              </p:nvSpPr>
              <p:spPr bwMode="auto">
                <a:xfrm>
                  <a:off x="1070" y="1094"/>
                  <a:ext cx="216" cy="21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r>
                    <a:rPr lang="en-GB" altLang="en-US" sz="1600" b="1"/>
                    <a:t>G</a:t>
                  </a:r>
                </a:p>
              </p:txBody>
            </p:sp>
          </p:grpSp>
          <p:grpSp>
            <p:nvGrpSpPr>
              <p:cNvPr id="46109" name="Group 104"/>
              <p:cNvGrpSpPr>
                <a:grpSpLocks/>
              </p:cNvGrpSpPr>
              <p:nvPr/>
            </p:nvGrpSpPr>
            <p:grpSpPr bwMode="auto">
              <a:xfrm>
                <a:off x="2760" y="1542"/>
                <a:ext cx="194" cy="212"/>
                <a:chOff x="1166" y="1662"/>
                <a:chExt cx="194" cy="212"/>
              </a:xfrm>
            </p:grpSpPr>
            <p:sp>
              <p:nvSpPr>
                <p:cNvPr id="46134" name="Oval 105"/>
                <p:cNvSpPr>
                  <a:spLocks noChangeArrowheads="1"/>
                </p:cNvSpPr>
                <p:nvPr/>
              </p:nvSpPr>
              <p:spPr bwMode="auto">
                <a:xfrm>
                  <a:off x="1184" y="1688"/>
                  <a:ext cx="160" cy="152"/>
                </a:xfrm>
                <a:prstGeom prst="ellipse">
                  <a:avLst/>
                </a:prstGeom>
                <a:solidFill>
                  <a:srgbClr val="00CC66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6135" name="Text Box 106"/>
                <p:cNvSpPr txBox="1">
                  <a:spLocks noChangeArrowheads="1"/>
                </p:cNvSpPr>
                <p:nvPr/>
              </p:nvSpPr>
              <p:spPr bwMode="auto">
                <a:xfrm>
                  <a:off x="1166" y="1662"/>
                  <a:ext cx="194" cy="21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r>
                    <a:rPr lang="en-GB" altLang="en-US" sz="1600" b="1"/>
                    <a:t>T</a:t>
                  </a:r>
                </a:p>
              </p:txBody>
            </p:sp>
          </p:grpSp>
          <p:grpSp>
            <p:nvGrpSpPr>
              <p:cNvPr id="46110" name="Group 107"/>
              <p:cNvGrpSpPr>
                <a:grpSpLocks/>
              </p:cNvGrpSpPr>
              <p:nvPr/>
            </p:nvGrpSpPr>
            <p:grpSpPr bwMode="auto">
              <a:xfrm>
                <a:off x="2919" y="1542"/>
                <a:ext cx="208" cy="212"/>
                <a:chOff x="662" y="1526"/>
                <a:chExt cx="208" cy="212"/>
              </a:xfrm>
            </p:grpSpPr>
            <p:sp>
              <p:nvSpPr>
                <p:cNvPr id="46132" name="Oval 108"/>
                <p:cNvSpPr>
                  <a:spLocks noChangeArrowheads="1"/>
                </p:cNvSpPr>
                <p:nvPr/>
              </p:nvSpPr>
              <p:spPr bwMode="auto">
                <a:xfrm>
                  <a:off x="688" y="1552"/>
                  <a:ext cx="160" cy="152"/>
                </a:xfrm>
                <a:prstGeom prst="ellipse">
                  <a:avLst/>
                </a:prstGeom>
                <a:solidFill>
                  <a:srgbClr val="3399FF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6133" name="Text Box 109"/>
                <p:cNvSpPr txBox="1">
                  <a:spLocks noChangeArrowheads="1"/>
                </p:cNvSpPr>
                <p:nvPr/>
              </p:nvSpPr>
              <p:spPr bwMode="auto">
                <a:xfrm>
                  <a:off x="662" y="1526"/>
                  <a:ext cx="208" cy="21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r>
                    <a:rPr lang="en-GB" altLang="en-US" sz="1600" b="1"/>
                    <a:t>C</a:t>
                  </a:r>
                </a:p>
              </p:txBody>
            </p:sp>
          </p:grpSp>
          <p:grpSp>
            <p:nvGrpSpPr>
              <p:cNvPr id="46111" name="Group 110"/>
              <p:cNvGrpSpPr>
                <a:grpSpLocks/>
              </p:cNvGrpSpPr>
              <p:nvPr/>
            </p:nvGrpSpPr>
            <p:grpSpPr bwMode="auto">
              <a:xfrm>
                <a:off x="2281" y="1542"/>
                <a:ext cx="194" cy="212"/>
                <a:chOff x="1166" y="1662"/>
                <a:chExt cx="194" cy="212"/>
              </a:xfrm>
            </p:grpSpPr>
            <p:sp>
              <p:nvSpPr>
                <p:cNvPr id="46130" name="Oval 111"/>
                <p:cNvSpPr>
                  <a:spLocks noChangeArrowheads="1"/>
                </p:cNvSpPr>
                <p:nvPr/>
              </p:nvSpPr>
              <p:spPr bwMode="auto">
                <a:xfrm>
                  <a:off x="1184" y="1688"/>
                  <a:ext cx="160" cy="152"/>
                </a:xfrm>
                <a:prstGeom prst="ellipse">
                  <a:avLst/>
                </a:prstGeom>
                <a:solidFill>
                  <a:srgbClr val="00CC66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6131" name="Text Box 112"/>
                <p:cNvSpPr txBox="1">
                  <a:spLocks noChangeArrowheads="1"/>
                </p:cNvSpPr>
                <p:nvPr/>
              </p:nvSpPr>
              <p:spPr bwMode="auto">
                <a:xfrm>
                  <a:off x="1166" y="1662"/>
                  <a:ext cx="194" cy="21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r>
                    <a:rPr lang="en-GB" altLang="en-US" sz="1600" b="1"/>
                    <a:t>T</a:t>
                  </a:r>
                </a:p>
              </p:txBody>
            </p:sp>
          </p:grpSp>
          <p:grpSp>
            <p:nvGrpSpPr>
              <p:cNvPr id="46112" name="Group 113"/>
              <p:cNvGrpSpPr>
                <a:grpSpLocks/>
              </p:cNvGrpSpPr>
              <p:nvPr/>
            </p:nvGrpSpPr>
            <p:grpSpPr bwMode="auto">
              <a:xfrm>
                <a:off x="3093" y="1542"/>
                <a:ext cx="216" cy="212"/>
                <a:chOff x="1070" y="1094"/>
                <a:chExt cx="216" cy="212"/>
              </a:xfrm>
            </p:grpSpPr>
            <p:sp>
              <p:nvSpPr>
                <p:cNvPr id="46128" name="Oval 114"/>
                <p:cNvSpPr>
                  <a:spLocks noChangeArrowheads="1"/>
                </p:cNvSpPr>
                <p:nvPr/>
              </p:nvSpPr>
              <p:spPr bwMode="auto">
                <a:xfrm>
                  <a:off x="1096" y="1120"/>
                  <a:ext cx="160" cy="152"/>
                </a:xfrm>
                <a:prstGeom prst="ellipse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6129" name="Text Box 115"/>
                <p:cNvSpPr txBox="1">
                  <a:spLocks noChangeArrowheads="1"/>
                </p:cNvSpPr>
                <p:nvPr/>
              </p:nvSpPr>
              <p:spPr bwMode="auto">
                <a:xfrm>
                  <a:off x="1070" y="1094"/>
                  <a:ext cx="216" cy="21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r>
                    <a:rPr lang="en-GB" altLang="en-US" sz="1600" b="1"/>
                    <a:t>G</a:t>
                  </a:r>
                </a:p>
              </p:txBody>
            </p:sp>
          </p:grpSp>
          <p:grpSp>
            <p:nvGrpSpPr>
              <p:cNvPr id="46113" name="Group 116"/>
              <p:cNvGrpSpPr>
                <a:grpSpLocks/>
              </p:cNvGrpSpPr>
              <p:nvPr/>
            </p:nvGrpSpPr>
            <p:grpSpPr bwMode="auto">
              <a:xfrm>
                <a:off x="3456" y="1542"/>
                <a:ext cx="208" cy="212"/>
                <a:chOff x="662" y="1526"/>
                <a:chExt cx="208" cy="212"/>
              </a:xfrm>
            </p:grpSpPr>
            <p:sp>
              <p:nvSpPr>
                <p:cNvPr id="46126" name="Oval 117"/>
                <p:cNvSpPr>
                  <a:spLocks noChangeArrowheads="1"/>
                </p:cNvSpPr>
                <p:nvPr/>
              </p:nvSpPr>
              <p:spPr bwMode="auto">
                <a:xfrm>
                  <a:off x="688" y="1552"/>
                  <a:ext cx="160" cy="152"/>
                </a:xfrm>
                <a:prstGeom prst="ellipse">
                  <a:avLst/>
                </a:prstGeom>
                <a:solidFill>
                  <a:srgbClr val="3399FF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6127" name="Text Box 118"/>
                <p:cNvSpPr txBox="1">
                  <a:spLocks noChangeArrowheads="1"/>
                </p:cNvSpPr>
                <p:nvPr/>
              </p:nvSpPr>
              <p:spPr bwMode="auto">
                <a:xfrm>
                  <a:off x="662" y="1526"/>
                  <a:ext cx="208" cy="21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r>
                    <a:rPr lang="en-GB" altLang="en-US" sz="1600" b="1"/>
                    <a:t>C</a:t>
                  </a:r>
                </a:p>
              </p:txBody>
            </p:sp>
          </p:grpSp>
          <p:grpSp>
            <p:nvGrpSpPr>
              <p:cNvPr id="46114" name="Group 119"/>
              <p:cNvGrpSpPr>
                <a:grpSpLocks/>
              </p:cNvGrpSpPr>
              <p:nvPr/>
            </p:nvGrpSpPr>
            <p:grpSpPr bwMode="auto">
              <a:xfrm>
                <a:off x="2441" y="1542"/>
                <a:ext cx="194" cy="212"/>
                <a:chOff x="1166" y="1662"/>
                <a:chExt cx="194" cy="212"/>
              </a:xfrm>
            </p:grpSpPr>
            <p:sp>
              <p:nvSpPr>
                <p:cNvPr id="46124" name="Oval 120"/>
                <p:cNvSpPr>
                  <a:spLocks noChangeArrowheads="1"/>
                </p:cNvSpPr>
                <p:nvPr/>
              </p:nvSpPr>
              <p:spPr bwMode="auto">
                <a:xfrm>
                  <a:off x="1184" y="1688"/>
                  <a:ext cx="160" cy="152"/>
                </a:xfrm>
                <a:prstGeom prst="ellipse">
                  <a:avLst/>
                </a:prstGeom>
                <a:solidFill>
                  <a:srgbClr val="00CC66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6125" name="Text Box 121"/>
                <p:cNvSpPr txBox="1">
                  <a:spLocks noChangeArrowheads="1"/>
                </p:cNvSpPr>
                <p:nvPr/>
              </p:nvSpPr>
              <p:spPr bwMode="auto">
                <a:xfrm>
                  <a:off x="1166" y="1662"/>
                  <a:ext cx="194" cy="21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r>
                    <a:rPr lang="en-GB" altLang="en-US" sz="1600" b="1"/>
                    <a:t>T</a:t>
                  </a:r>
                </a:p>
              </p:txBody>
            </p:sp>
          </p:grpSp>
          <p:grpSp>
            <p:nvGrpSpPr>
              <p:cNvPr id="46115" name="Group 122"/>
              <p:cNvGrpSpPr>
                <a:grpSpLocks/>
              </p:cNvGrpSpPr>
              <p:nvPr/>
            </p:nvGrpSpPr>
            <p:grpSpPr bwMode="auto">
              <a:xfrm>
                <a:off x="3630" y="1542"/>
                <a:ext cx="208" cy="212"/>
                <a:chOff x="1678" y="1790"/>
                <a:chExt cx="208" cy="212"/>
              </a:xfrm>
            </p:grpSpPr>
            <p:sp>
              <p:nvSpPr>
                <p:cNvPr id="46122" name="Oval 123"/>
                <p:cNvSpPr>
                  <a:spLocks noChangeArrowheads="1"/>
                </p:cNvSpPr>
                <p:nvPr/>
              </p:nvSpPr>
              <p:spPr bwMode="auto">
                <a:xfrm>
                  <a:off x="1696" y="1824"/>
                  <a:ext cx="160" cy="152"/>
                </a:xfrm>
                <a:prstGeom prst="ellipse">
                  <a:avLst/>
                </a:prstGeom>
                <a:solidFill>
                  <a:srgbClr val="FF33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6123" name="Text Box 124"/>
                <p:cNvSpPr txBox="1">
                  <a:spLocks noChangeArrowheads="1"/>
                </p:cNvSpPr>
                <p:nvPr/>
              </p:nvSpPr>
              <p:spPr bwMode="auto">
                <a:xfrm>
                  <a:off x="1678" y="1790"/>
                  <a:ext cx="208" cy="21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r>
                    <a:rPr lang="en-GB" altLang="en-US" sz="1600" b="1"/>
                    <a:t>A</a:t>
                  </a:r>
                </a:p>
              </p:txBody>
            </p:sp>
          </p:grpSp>
          <p:grpSp>
            <p:nvGrpSpPr>
              <p:cNvPr id="46116" name="Group 125"/>
              <p:cNvGrpSpPr>
                <a:grpSpLocks/>
              </p:cNvGrpSpPr>
              <p:nvPr/>
            </p:nvGrpSpPr>
            <p:grpSpPr bwMode="auto">
              <a:xfrm>
                <a:off x="3275" y="1542"/>
                <a:ext cx="216" cy="212"/>
                <a:chOff x="1070" y="1094"/>
                <a:chExt cx="216" cy="212"/>
              </a:xfrm>
            </p:grpSpPr>
            <p:sp>
              <p:nvSpPr>
                <p:cNvPr id="46120" name="Oval 126"/>
                <p:cNvSpPr>
                  <a:spLocks noChangeArrowheads="1"/>
                </p:cNvSpPr>
                <p:nvPr/>
              </p:nvSpPr>
              <p:spPr bwMode="auto">
                <a:xfrm>
                  <a:off x="1096" y="1120"/>
                  <a:ext cx="160" cy="152"/>
                </a:xfrm>
                <a:prstGeom prst="ellipse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6121" name="Text Box 127"/>
                <p:cNvSpPr txBox="1">
                  <a:spLocks noChangeArrowheads="1"/>
                </p:cNvSpPr>
                <p:nvPr/>
              </p:nvSpPr>
              <p:spPr bwMode="auto">
                <a:xfrm>
                  <a:off x="1070" y="1094"/>
                  <a:ext cx="216" cy="21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r>
                    <a:rPr lang="en-GB" altLang="en-US" sz="1600" b="1"/>
                    <a:t>G</a:t>
                  </a:r>
                </a:p>
              </p:txBody>
            </p:sp>
          </p:grpSp>
          <p:grpSp>
            <p:nvGrpSpPr>
              <p:cNvPr id="46117" name="Group 128"/>
              <p:cNvGrpSpPr>
                <a:grpSpLocks/>
              </p:cNvGrpSpPr>
              <p:nvPr/>
            </p:nvGrpSpPr>
            <p:grpSpPr bwMode="auto">
              <a:xfrm>
                <a:off x="2108" y="1542"/>
                <a:ext cx="208" cy="212"/>
                <a:chOff x="1678" y="1790"/>
                <a:chExt cx="208" cy="212"/>
              </a:xfrm>
            </p:grpSpPr>
            <p:sp>
              <p:nvSpPr>
                <p:cNvPr id="46118" name="Oval 129"/>
                <p:cNvSpPr>
                  <a:spLocks noChangeArrowheads="1"/>
                </p:cNvSpPr>
                <p:nvPr/>
              </p:nvSpPr>
              <p:spPr bwMode="auto">
                <a:xfrm>
                  <a:off x="1696" y="1824"/>
                  <a:ext cx="160" cy="152"/>
                </a:xfrm>
                <a:prstGeom prst="ellipse">
                  <a:avLst/>
                </a:prstGeom>
                <a:solidFill>
                  <a:srgbClr val="FF33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6119" name="Text Box 130"/>
                <p:cNvSpPr txBox="1">
                  <a:spLocks noChangeArrowheads="1"/>
                </p:cNvSpPr>
                <p:nvPr/>
              </p:nvSpPr>
              <p:spPr bwMode="auto">
                <a:xfrm>
                  <a:off x="1678" y="1790"/>
                  <a:ext cx="208" cy="21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r>
                    <a:rPr lang="en-GB" altLang="en-US" sz="1600" b="1"/>
                    <a:t>A</a:t>
                  </a:r>
                </a:p>
              </p:txBody>
            </p:sp>
          </p:grpSp>
        </p:grp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877" y="1931967"/>
            <a:ext cx="5255822" cy="243663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24463" y="1517476"/>
            <a:ext cx="32848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/>
              <a:t>Reversible Terminator Chemistry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080619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2212976" y="274638"/>
            <a:ext cx="8455025" cy="1143000"/>
          </a:xfrm>
        </p:spPr>
        <p:txBody>
          <a:bodyPr vert="horz" lIns="45720" tIns="45720" rIns="45720" bIns="45720" rtlCol="0" anchor="ctr">
            <a:normAutofit fontScale="90000"/>
          </a:bodyPr>
          <a:lstStyle/>
          <a:p>
            <a:pPr eaLnBrk="1" hangingPunct="1">
              <a:defRPr/>
            </a:pPr>
            <a:r>
              <a:rPr lang="en-US" sz="3900" dirty="0"/>
              <a:t>Sequencing by synthesis: </a:t>
            </a:r>
            <a:r>
              <a:rPr lang="en-US" sz="3900" dirty="0" err="1"/>
              <a:t>HiSeq</a:t>
            </a:r>
            <a:r>
              <a:rPr lang="en-US" sz="3900" dirty="0"/>
              <a:t> 2500 (Illumina)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print"/>
          <a:srcRect l="2674" t="11400" b="12365"/>
          <a:stretch>
            <a:fillRect/>
          </a:stretch>
        </p:blipFill>
        <p:spPr bwMode="auto">
          <a:xfrm>
            <a:off x="3938949" y="1820867"/>
            <a:ext cx="7917307" cy="2132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glow rad="101600">
              <a:schemeClr val="accent3">
                <a:alpha val="75000"/>
              </a:schemeClr>
            </a:glow>
          </a:effectLst>
        </p:spPr>
      </p:pic>
      <p:sp>
        <p:nvSpPr>
          <p:cNvPr id="41987" name="TextBox 3"/>
          <p:cNvSpPr txBox="1">
            <a:spLocks noChangeArrowheads="1"/>
          </p:cNvSpPr>
          <p:nvPr/>
        </p:nvSpPr>
        <p:spPr bwMode="auto">
          <a:xfrm>
            <a:off x="6440488" y="4097835"/>
            <a:ext cx="54864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 eaLnBrk="1" hangingPunct="1"/>
            <a:r>
              <a:rPr lang="en-US" altLang="en-US" sz="1600" dirty="0" err="1"/>
              <a:t>Shendure</a:t>
            </a:r>
            <a:r>
              <a:rPr lang="en-US" altLang="en-US" sz="1600" dirty="0"/>
              <a:t> &amp; Lee, Nat. Biotech. 2008</a:t>
            </a: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4168616" y="4579057"/>
            <a:ext cx="5739882" cy="1862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defTabSz="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en-US" sz="2000" b="1" dirty="0"/>
              <a:t>Can do 50bp to 250bp single-end or paired-end reads</a:t>
            </a:r>
          </a:p>
          <a:p>
            <a:pPr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en-US" sz="2000" b="1" dirty="0"/>
              <a:t>~300 million reads per lane x #lanes</a:t>
            </a:r>
          </a:p>
          <a:p>
            <a:pPr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en-US" sz="2000" b="1" dirty="0"/>
              <a:t>4-8 days run time</a:t>
            </a:r>
          </a:p>
          <a:p>
            <a:pPr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en-US" sz="2000" b="1" dirty="0"/>
              <a:t>200 billion </a:t>
            </a:r>
            <a:r>
              <a:rPr lang="en-US" altLang="en-US" sz="2000" b="1" dirty="0" err="1"/>
              <a:t>bp</a:t>
            </a:r>
            <a:r>
              <a:rPr lang="en-US" altLang="en-US" sz="2000" b="1" dirty="0"/>
              <a:t> output each run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rcRect t="7785" b="24082"/>
          <a:stretch>
            <a:fillRect/>
          </a:stretch>
        </p:blipFill>
        <p:spPr>
          <a:xfrm>
            <a:off x="825688" y="4819785"/>
            <a:ext cx="2264447" cy="1688368"/>
          </a:xfrm>
          <a:prstGeom prst="rect">
            <a:avLst/>
          </a:prstGeom>
          <a:effectLst>
            <a:glow rad="101600">
              <a:schemeClr val="accent3">
                <a:alpha val="75000"/>
              </a:schemeClr>
            </a:glo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5688" y="1672485"/>
            <a:ext cx="2774576" cy="259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457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2212976" y="274638"/>
            <a:ext cx="8455025" cy="1143000"/>
          </a:xfrm>
        </p:spPr>
        <p:txBody>
          <a:bodyPr vert="horz" lIns="45720" tIns="45720" rIns="45720" bIns="45720" rtlCol="0" anchor="ctr">
            <a:normAutofit fontScale="90000"/>
          </a:bodyPr>
          <a:lstStyle/>
          <a:p>
            <a:pPr eaLnBrk="1" hangingPunct="1">
              <a:defRPr/>
            </a:pPr>
            <a:r>
              <a:rPr lang="en-US" sz="3900" dirty="0"/>
              <a:t>Sequencing by synthesis: </a:t>
            </a:r>
            <a:r>
              <a:rPr lang="en-US" sz="3900" dirty="0" err="1"/>
              <a:t>NovaSeq</a:t>
            </a:r>
            <a:r>
              <a:rPr lang="en-US" sz="3900" dirty="0"/>
              <a:t> (Illumina)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print"/>
          <a:srcRect l="2674" t="11400" b="12365"/>
          <a:stretch>
            <a:fillRect/>
          </a:stretch>
        </p:blipFill>
        <p:spPr bwMode="auto">
          <a:xfrm>
            <a:off x="3938949" y="1820867"/>
            <a:ext cx="7917307" cy="2132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glow rad="101600">
              <a:schemeClr val="accent3">
                <a:alpha val="75000"/>
              </a:schemeClr>
            </a:glow>
          </a:effectLst>
        </p:spPr>
      </p:pic>
      <p:sp>
        <p:nvSpPr>
          <p:cNvPr id="41987" name="TextBox 3"/>
          <p:cNvSpPr txBox="1">
            <a:spLocks noChangeArrowheads="1"/>
          </p:cNvSpPr>
          <p:nvPr/>
        </p:nvSpPr>
        <p:spPr bwMode="auto">
          <a:xfrm>
            <a:off x="6440488" y="4097835"/>
            <a:ext cx="54864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 eaLnBrk="1" hangingPunct="1"/>
            <a:r>
              <a:rPr lang="en-US" altLang="en-US" sz="1600" dirty="0" err="1"/>
              <a:t>Shendure</a:t>
            </a:r>
            <a:r>
              <a:rPr lang="en-US" altLang="en-US" sz="1600" dirty="0"/>
              <a:t> &amp; Lee, Nat. Biotech. 2008</a:t>
            </a: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4168616" y="4579057"/>
            <a:ext cx="5784853" cy="1862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defTabSz="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en-US" sz="2000" b="1" dirty="0"/>
              <a:t>Can do 50bp to 250bp single-end or paired-end reads</a:t>
            </a:r>
          </a:p>
          <a:p>
            <a:pPr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en-US" sz="2000" b="1" dirty="0"/>
              <a:t>~1.5-3 BILLION reads per lane x #lanes</a:t>
            </a:r>
          </a:p>
          <a:p>
            <a:pPr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en-US" sz="2000" b="1" dirty="0"/>
              <a:t>0.5-2 days run time</a:t>
            </a:r>
          </a:p>
          <a:p>
            <a:pPr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en-US" sz="2000" b="1" dirty="0"/>
              <a:t>500-1000 billion bp output each run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687" y="1672485"/>
            <a:ext cx="2954591" cy="27619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665588D-E82C-4C49-AF2A-B2842E872B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2034" y="3586582"/>
            <a:ext cx="1841500" cy="316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9598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Rectangle 2"/>
          <p:cNvSpPr>
            <a:spLocks noGrp="1" noChangeArrowheads="1"/>
          </p:cNvSpPr>
          <p:nvPr>
            <p:ph type="title"/>
          </p:nvPr>
        </p:nvSpPr>
        <p:spPr>
          <a:xfrm>
            <a:off x="1576845" y="121443"/>
            <a:ext cx="7150100" cy="838200"/>
          </a:xfrm>
        </p:spPr>
        <p:txBody>
          <a:bodyPr/>
          <a:lstStyle/>
          <a:p>
            <a:pPr eaLnBrk="1" hangingPunct="1"/>
            <a:r>
              <a:rPr lang="en-GB" altLang="en-US" sz="3200" dirty="0"/>
              <a:t>Key considerations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3732" y="2512137"/>
            <a:ext cx="6541269" cy="356032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770888" y="846594"/>
            <a:ext cx="825703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“Cluster Density” = how many clusters are there per mm</a:t>
            </a:r>
            <a:r>
              <a:rPr lang="en-US" baseline="30000" dirty="0"/>
              <a:t>2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If too high, hard to properly draw cluster boundaries</a:t>
            </a:r>
          </a:p>
          <a:p>
            <a:r>
              <a:rPr lang="en-US" dirty="0"/>
              <a:t>“Library Complexity” = how diverse are the sequences?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Illumina identifies clusters in the first 5 cycles – if those 5 cycles are identical for nearby clusters, the software doesn’t know to split them into two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1770888" y="6324600"/>
            <a:ext cx="8257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Mitra</a:t>
            </a:r>
            <a:r>
              <a:rPr lang="en-US" dirty="0"/>
              <a:t>, A. </a:t>
            </a:r>
            <a:r>
              <a:rPr lang="en-US" i="1" dirty="0"/>
              <a:t>et al</a:t>
            </a:r>
            <a:r>
              <a:rPr lang="en-US" dirty="0"/>
              <a:t>. </a:t>
            </a:r>
            <a:r>
              <a:rPr lang="en-US" dirty="0" err="1"/>
              <a:t>Plos</a:t>
            </a:r>
            <a:r>
              <a:rPr lang="en-US" dirty="0"/>
              <a:t> ONE (2015)</a:t>
            </a:r>
          </a:p>
        </p:txBody>
      </p:sp>
    </p:spTree>
    <p:extLst>
      <p:ext uri="{BB962C8B-B14F-4D97-AF65-F5344CB8AC3E}">
        <p14:creationId xmlns:p14="http://schemas.microsoft.com/office/powerpoint/2010/main" val="1975394133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9154" y="69292"/>
            <a:ext cx="8247529" cy="1325563"/>
          </a:xfrm>
        </p:spPr>
        <p:txBody>
          <a:bodyPr>
            <a:normAutofit/>
          </a:bodyPr>
          <a:lstStyle/>
          <a:p>
            <a:r>
              <a:rPr lang="en-US" sz="3600" dirty="0"/>
              <a:t>Illumina sequencing – fragment strategy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3928872" y="2133600"/>
            <a:ext cx="3711388" cy="0"/>
          </a:xfrm>
          <a:prstGeom prst="line">
            <a:avLst/>
          </a:prstGeom>
          <a:ln w="762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>
            <a:off x="3113086" y="2133600"/>
            <a:ext cx="815786" cy="0"/>
          </a:xfrm>
          <a:prstGeom prst="line">
            <a:avLst/>
          </a:prstGeom>
          <a:ln w="7620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H="1">
            <a:off x="1911814" y="2133600"/>
            <a:ext cx="753037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>
            <a:off x="2664851" y="2133600"/>
            <a:ext cx="448235" cy="0"/>
          </a:xfrm>
          <a:prstGeom prst="line">
            <a:avLst/>
          </a:prstGeom>
          <a:ln w="76200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8832568" y="2133600"/>
            <a:ext cx="815786" cy="0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H="1">
            <a:off x="7631296" y="2133600"/>
            <a:ext cx="753037" cy="0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8384333" y="2133600"/>
            <a:ext cx="448235" cy="0"/>
          </a:xfrm>
          <a:prstGeom prst="line">
            <a:avLst/>
          </a:prstGeom>
          <a:ln w="76200">
            <a:solidFill>
              <a:schemeClr val="accent2">
                <a:lumMod val="75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4542954" y="1362636"/>
            <a:ext cx="24832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DNA insert</a:t>
            </a:r>
            <a:br>
              <a:rPr lang="en-US" dirty="0"/>
            </a:br>
            <a:r>
              <a:rPr lang="en-US" dirty="0"/>
              <a:t>(your library)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761654" y="1362636"/>
            <a:ext cx="10533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I5 adapter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713784" y="1362636"/>
            <a:ext cx="10533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I7 adapter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994302" y="1362635"/>
            <a:ext cx="10533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Read1 primer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481136" y="1362635"/>
            <a:ext cx="10533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Read2* primer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469867" y="2257365"/>
            <a:ext cx="8494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I5 index*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8183746" y="2257365"/>
            <a:ext cx="8494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I7 index*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8464158" y="2950364"/>
            <a:ext cx="1452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* optional</a:t>
            </a:r>
          </a:p>
        </p:txBody>
      </p:sp>
      <p:cxnSp>
        <p:nvCxnSpPr>
          <p:cNvPr id="29" name="Straight Connector 28"/>
          <p:cNvCxnSpPr/>
          <p:nvPr/>
        </p:nvCxnSpPr>
        <p:spPr>
          <a:xfrm>
            <a:off x="3961274" y="4112599"/>
            <a:ext cx="3711388" cy="0"/>
          </a:xfrm>
          <a:prstGeom prst="line">
            <a:avLst/>
          </a:prstGeom>
          <a:ln w="762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H="1">
            <a:off x="3154632" y="4112599"/>
            <a:ext cx="815786" cy="0"/>
          </a:xfrm>
          <a:prstGeom prst="line">
            <a:avLst/>
          </a:prstGeom>
          <a:ln w="7620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H="1">
            <a:off x="1953360" y="4112599"/>
            <a:ext cx="753037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H="1">
            <a:off x="2706397" y="4112599"/>
            <a:ext cx="448235" cy="0"/>
          </a:xfrm>
          <a:prstGeom prst="line">
            <a:avLst/>
          </a:prstGeom>
          <a:ln w="76200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H="1">
            <a:off x="8864970" y="4112599"/>
            <a:ext cx="815786" cy="0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H="1">
            <a:off x="7663698" y="4112599"/>
            <a:ext cx="753037" cy="0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H="1">
            <a:off x="8416735" y="4112599"/>
            <a:ext cx="448235" cy="0"/>
          </a:xfrm>
          <a:prstGeom prst="line">
            <a:avLst/>
          </a:prstGeom>
          <a:ln w="76200">
            <a:solidFill>
              <a:schemeClr val="accent2">
                <a:lumMod val="75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3154453" y="4309822"/>
            <a:ext cx="815787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4006098" y="4309822"/>
            <a:ext cx="1156447" cy="0"/>
          </a:xfrm>
          <a:prstGeom prst="line">
            <a:avLst/>
          </a:prstGeom>
          <a:ln w="28575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3044633" y="4309823"/>
            <a:ext cx="10533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Read1 primer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4048682" y="4309823"/>
            <a:ext cx="11631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Read1 sequence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1518395" y="3408846"/>
            <a:ext cx="1163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Reaction #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1518396" y="4111718"/>
            <a:ext cx="1163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cxnSp>
        <p:nvCxnSpPr>
          <p:cNvPr id="44" name="Straight Connector 43"/>
          <p:cNvCxnSpPr/>
          <p:nvPr/>
        </p:nvCxnSpPr>
        <p:spPr>
          <a:xfrm>
            <a:off x="4006097" y="5622540"/>
            <a:ext cx="3711388" cy="0"/>
          </a:xfrm>
          <a:prstGeom prst="line">
            <a:avLst/>
          </a:prstGeom>
          <a:ln w="762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H="1">
            <a:off x="3190311" y="5622540"/>
            <a:ext cx="815786" cy="0"/>
          </a:xfrm>
          <a:prstGeom prst="line">
            <a:avLst/>
          </a:prstGeom>
          <a:ln w="7620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flipH="1">
            <a:off x="1989039" y="5622540"/>
            <a:ext cx="753037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flipH="1">
            <a:off x="2742076" y="5622540"/>
            <a:ext cx="448235" cy="0"/>
          </a:xfrm>
          <a:prstGeom prst="line">
            <a:avLst/>
          </a:prstGeom>
          <a:ln w="76200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H="1">
            <a:off x="8909793" y="5622540"/>
            <a:ext cx="815786" cy="0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flipH="1">
            <a:off x="7708521" y="5622540"/>
            <a:ext cx="753037" cy="0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H="1">
            <a:off x="8461558" y="5622540"/>
            <a:ext cx="448235" cy="0"/>
          </a:xfrm>
          <a:prstGeom prst="line">
            <a:avLst/>
          </a:prstGeom>
          <a:ln w="76200">
            <a:solidFill>
              <a:schemeClr val="accent2">
                <a:lumMod val="75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>
            <a:off x="7717485" y="5883384"/>
            <a:ext cx="768722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8519825" y="5883384"/>
            <a:ext cx="416862" cy="0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7413939" y="5915351"/>
            <a:ext cx="10533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Index1 primer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8355103" y="5915352"/>
            <a:ext cx="11631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Index1 sequence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1518396" y="5379421"/>
            <a:ext cx="1163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2*</a:t>
            </a:r>
          </a:p>
        </p:txBody>
      </p:sp>
      <p:grpSp>
        <p:nvGrpSpPr>
          <p:cNvPr id="85" name="Group 84"/>
          <p:cNvGrpSpPr/>
          <p:nvPr/>
        </p:nvGrpSpPr>
        <p:grpSpPr>
          <a:xfrm>
            <a:off x="9645309" y="1321881"/>
            <a:ext cx="977467" cy="1285899"/>
            <a:chOff x="8121308" y="1321880"/>
            <a:chExt cx="977467" cy="1285899"/>
          </a:xfrm>
        </p:grpSpPr>
        <p:cxnSp>
          <p:nvCxnSpPr>
            <p:cNvPr id="73" name="Straight Connector 72"/>
            <p:cNvCxnSpPr/>
            <p:nvPr/>
          </p:nvCxnSpPr>
          <p:spPr>
            <a:xfrm>
              <a:off x="8131077" y="1359303"/>
              <a:ext cx="1346" cy="1248476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 flipV="1">
              <a:off x="8131077" y="1321880"/>
              <a:ext cx="164592" cy="1645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 flipV="1">
              <a:off x="8131077" y="1474280"/>
              <a:ext cx="164592" cy="1645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 flipV="1">
              <a:off x="8131077" y="1626680"/>
              <a:ext cx="164592" cy="1645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/>
          </p:nvCxnSpPr>
          <p:spPr>
            <a:xfrm flipV="1">
              <a:off x="8131077" y="1779080"/>
              <a:ext cx="164592" cy="1645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 flipV="1">
              <a:off x="8131077" y="1931480"/>
              <a:ext cx="164592" cy="1645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/>
            <p:nvPr/>
          </p:nvCxnSpPr>
          <p:spPr>
            <a:xfrm flipV="1">
              <a:off x="8131077" y="2083880"/>
              <a:ext cx="164592" cy="1645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/>
            <p:nvPr/>
          </p:nvCxnSpPr>
          <p:spPr>
            <a:xfrm flipV="1">
              <a:off x="8131077" y="2236280"/>
              <a:ext cx="164592" cy="1645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/>
          </p:nvCxnSpPr>
          <p:spPr>
            <a:xfrm flipV="1">
              <a:off x="8131077" y="2388680"/>
              <a:ext cx="164592" cy="1645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TextBox 83"/>
            <p:cNvSpPr txBox="1"/>
            <p:nvPr/>
          </p:nvSpPr>
          <p:spPr>
            <a:xfrm>
              <a:off x="8121308" y="1393662"/>
              <a:ext cx="97746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Flow Cell Surface</a:t>
              </a:r>
            </a:p>
          </p:txBody>
        </p:sp>
      </p:grpSp>
      <p:grpSp>
        <p:nvGrpSpPr>
          <p:cNvPr id="86" name="Group 85"/>
          <p:cNvGrpSpPr/>
          <p:nvPr/>
        </p:nvGrpSpPr>
        <p:grpSpPr>
          <a:xfrm>
            <a:off x="9696445" y="3326551"/>
            <a:ext cx="977467" cy="1285899"/>
            <a:chOff x="8121308" y="1321880"/>
            <a:chExt cx="977467" cy="1285899"/>
          </a:xfrm>
        </p:grpSpPr>
        <p:cxnSp>
          <p:nvCxnSpPr>
            <p:cNvPr id="87" name="Straight Connector 86"/>
            <p:cNvCxnSpPr/>
            <p:nvPr/>
          </p:nvCxnSpPr>
          <p:spPr>
            <a:xfrm>
              <a:off x="8131077" y="1359303"/>
              <a:ext cx="1346" cy="1248476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/>
            <p:nvPr/>
          </p:nvCxnSpPr>
          <p:spPr>
            <a:xfrm flipV="1">
              <a:off x="8131077" y="1321880"/>
              <a:ext cx="164592" cy="1645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/>
            <p:nvPr/>
          </p:nvCxnSpPr>
          <p:spPr>
            <a:xfrm flipV="1">
              <a:off x="8131077" y="1474280"/>
              <a:ext cx="164592" cy="1645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/>
            <p:nvPr/>
          </p:nvCxnSpPr>
          <p:spPr>
            <a:xfrm flipV="1">
              <a:off x="8131077" y="1626680"/>
              <a:ext cx="164592" cy="1645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/>
            <p:nvPr/>
          </p:nvCxnSpPr>
          <p:spPr>
            <a:xfrm flipV="1">
              <a:off x="8131077" y="1779080"/>
              <a:ext cx="164592" cy="1645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/>
            <p:nvPr/>
          </p:nvCxnSpPr>
          <p:spPr>
            <a:xfrm flipV="1">
              <a:off x="8131077" y="1931480"/>
              <a:ext cx="164592" cy="1645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/>
            <p:nvPr/>
          </p:nvCxnSpPr>
          <p:spPr>
            <a:xfrm flipV="1">
              <a:off x="8131077" y="2083880"/>
              <a:ext cx="164592" cy="1645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/>
            <p:nvPr/>
          </p:nvCxnSpPr>
          <p:spPr>
            <a:xfrm flipV="1">
              <a:off x="8131077" y="2236280"/>
              <a:ext cx="164592" cy="1645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/>
            <p:nvPr/>
          </p:nvCxnSpPr>
          <p:spPr>
            <a:xfrm flipV="1">
              <a:off x="8131077" y="2388680"/>
              <a:ext cx="164592" cy="1645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TextBox 95"/>
            <p:cNvSpPr txBox="1"/>
            <p:nvPr/>
          </p:nvSpPr>
          <p:spPr>
            <a:xfrm>
              <a:off x="8121308" y="1393662"/>
              <a:ext cx="97746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Flow Cell Surface</a:t>
              </a:r>
            </a:p>
          </p:txBody>
        </p:sp>
      </p:grpSp>
      <p:grpSp>
        <p:nvGrpSpPr>
          <p:cNvPr id="97" name="Group 96"/>
          <p:cNvGrpSpPr/>
          <p:nvPr/>
        </p:nvGrpSpPr>
        <p:grpSpPr>
          <a:xfrm>
            <a:off x="9727389" y="4844538"/>
            <a:ext cx="977467" cy="1285899"/>
            <a:chOff x="8121308" y="1321880"/>
            <a:chExt cx="977467" cy="1285899"/>
          </a:xfrm>
        </p:grpSpPr>
        <p:cxnSp>
          <p:nvCxnSpPr>
            <p:cNvPr id="98" name="Straight Connector 97"/>
            <p:cNvCxnSpPr/>
            <p:nvPr/>
          </p:nvCxnSpPr>
          <p:spPr>
            <a:xfrm>
              <a:off x="8131077" y="1359303"/>
              <a:ext cx="1346" cy="1248476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/>
          </p:nvCxnSpPr>
          <p:spPr>
            <a:xfrm flipV="1">
              <a:off x="8131077" y="1321880"/>
              <a:ext cx="164592" cy="1645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/>
          </p:nvCxnSpPr>
          <p:spPr>
            <a:xfrm flipV="1">
              <a:off x="8131077" y="1474280"/>
              <a:ext cx="164592" cy="1645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/>
          </p:nvCxnSpPr>
          <p:spPr>
            <a:xfrm flipV="1">
              <a:off x="8131077" y="1626680"/>
              <a:ext cx="164592" cy="1645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/>
          </p:nvCxnSpPr>
          <p:spPr>
            <a:xfrm flipV="1">
              <a:off x="8131077" y="1779080"/>
              <a:ext cx="164592" cy="1645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/>
          </p:nvCxnSpPr>
          <p:spPr>
            <a:xfrm flipV="1">
              <a:off x="8131077" y="1931480"/>
              <a:ext cx="164592" cy="1645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/>
          </p:nvCxnSpPr>
          <p:spPr>
            <a:xfrm flipV="1">
              <a:off x="8131077" y="2083880"/>
              <a:ext cx="164592" cy="1645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/>
          </p:nvCxnSpPr>
          <p:spPr>
            <a:xfrm flipV="1">
              <a:off x="8131077" y="2236280"/>
              <a:ext cx="164592" cy="1645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/>
          </p:nvCxnSpPr>
          <p:spPr>
            <a:xfrm flipV="1">
              <a:off x="8131077" y="2388680"/>
              <a:ext cx="164592" cy="1645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TextBox 106"/>
            <p:cNvSpPr txBox="1"/>
            <p:nvPr/>
          </p:nvSpPr>
          <p:spPr>
            <a:xfrm>
              <a:off x="8121308" y="1393662"/>
              <a:ext cx="97746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Flow Cell Surface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59127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1" grpId="0"/>
      <p:bldP spid="42" grpId="0"/>
      <p:bldP spid="43" grpId="0"/>
      <p:bldP spid="53" grpId="0"/>
      <p:bldP spid="54" grpId="0"/>
      <p:bldP spid="5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 txBox="1">
            <a:spLocks/>
          </p:cNvSpPr>
          <p:nvPr/>
        </p:nvSpPr>
        <p:spPr>
          <a:xfrm>
            <a:off x="1695451" y="1"/>
            <a:ext cx="824752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Illumina sequencing – Paired End &amp; Dual Indexing</a:t>
            </a:r>
          </a:p>
        </p:txBody>
      </p:sp>
      <p:cxnSp>
        <p:nvCxnSpPr>
          <p:cNvPr id="46" name="Straight Connector 45"/>
          <p:cNvCxnSpPr/>
          <p:nvPr/>
        </p:nvCxnSpPr>
        <p:spPr>
          <a:xfrm>
            <a:off x="4067369" y="2056087"/>
            <a:ext cx="3711388" cy="0"/>
          </a:xfrm>
          <a:prstGeom prst="line">
            <a:avLst/>
          </a:prstGeom>
          <a:ln w="762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flipH="1">
            <a:off x="3251583" y="2056087"/>
            <a:ext cx="815786" cy="0"/>
          </a:xfrm>
          <a:prstGeom prst="line">
            <a:avLst/>
          </a:prstGeom>
          <a:ln w="7620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H="1">
            <a:off x="2050311" y="2056087"/>
            <a:ext cx="753037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flipH="1">
            <a:off x="2803348" y="2056087"/>
            <a:ext cx="448235" cy="0"/>
          </a:xfrm>
          <a:prstGeom prst="line">
            <a:avLst/>
          </a:prstGeom>
          <a:ln w="76200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H="1">
            <a:off x="8971065" y="2056087"/>
            <a:ext cx="815786" cy="0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>
            <a:off x="7769793" y="2056087"/>
            <a:ext cx="753037" cy="0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H="1">
            <a:off x="8522830" y="2056087"/>
            <a:ext cx="448235" cy="0"/>
          </a:xfrm>
          <a:prstGeom prst="line">
            <a:avLst/>
          </a:prstGeom>
          <a:ln w="76200">
            <a:solidFill>
              <a:schemeClr val="accent2">
                <a:lumMod val="75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>
            <a:off x="3260548" y="2253310"/>
            <a:ext cx="815787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>
            <a:off x="4112193" y="2253310"/>
            <a:ext cx="1156447" cy="0"/>
          </a:xfrm>
          <a:prstGeom prst="line">
            <a:avLst/>
          </a:prstGeom>
          <a:ln w="28575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3150728" y="2253311"/>
            <a:ext cx="10533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Read1 primer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4154777" y="2253311"/>
            <a:ext cx="11631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Read1 sequence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1629283" y="1140897"/>
            <a:ext cx="1163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Reaction #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1629282" y="1887255"/>
            <a:ext cx="1163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cxnSp>
        <p:nvCxnSpPr>
          <p:cNvPr id="59" name="Straight Connector 58"/>
          <p:cNvCxnSpPr/>
          <p:nvPr/>
        </p:nvCxnSpPr>
        <p:spPr>
          <a:xfrm>
            <a:off x="4083057" y="3096863"/>
            <a:ext cx="3711388" cy="0"/>
          </a:xfrm>
          <a:prstGeom prst="line">
            <a:avLst/>
          </a:prstGeom>
          <a:ln w="762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H="1">
            <a:off x="3267271" y="3096863"/>
            <a:ext cx="815786" cy="0"/>
          </a:xfrm>
          <a:prstGeom prst="line">
            <a:avLst/>
          </a:prstGeom>
          <a:ln w="7620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flipH="1">
            <a:off x="2065999" y="3096863"/>
            <a:ext cx="753037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flipH="1">
            <a:off x="2819036" y="3096863"/>
            <a:ext cx="448235" cy="0"/>
          </a:xfrm>
          <a:prstGeom prst="line">
            <a:avLst/>
          </a:prstGeom>
          <a:ln w="76200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 flipH="1">
            <a:off x="8986753" y="3096863"/>
            <a:ext cx="815786" cy="0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 flipH="1">
            <a:off x="7785481" y="3096863"/>
            <a:ext cx="753037" cy="0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 flipH="1">
            <a:off x="8538518" y="3096863"/>
            <a:ext cx="448235" cy="0"/>
          </a:xfrm>
          <a:prstGeom prst="line">
            <a:avLst/>
          </a:prstGeom>
          <a:ln w="76200">
            <a:solidFill>
              <a:schemeClr val="accent2">
                <a:lumMod val="75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>
            <a:off x="7794445" y="3357707"/>
            <a:ext cx="768722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8596785" y="3357707"/>
            <a:ext cx="416862" cy="0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7606921" y="3427715"/>
            <a:ext cx="10533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Index1 primer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8309278" y="3333449"/>
            <a:ext cx="11631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Index1</a:t>
            </a:r>
          </a:p>
          <a:p>
            <a:pPr algn="ctr"/>
            <a:r>
              <a:rPr lang="en-US" sz="1600" dirty="0"/>
              <a:t>(I7) sequence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1644970" y="2928031"/>
            <a:ext cx="1163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2*</a:t>
            </a:r>
          </a:p>
        </p:txBody>
      </p:sp>
      <p:cxnSp>
        <p:nvCxnSpPr>
          <p:cNvPr id="71" name="Straight Connector 70"/>
          <p:cNvCxnSpPr/>
          <p:nvPr/>
        </p:nvCxnSpPr>
        <p:spPr>
          <a:xfrm>
            <a:off x="4135678" y="4466076"/>
            <a:ext cx="3711388" cy="0"/>
          </a:xfrm>
          <a:prstGeom prst="line">
            <a:avLst/>
          </a:prstGeom>
          <a:ln w="762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 flipH="1">
            <a:off x="3319892" y="4466076"/>
            <a:ext cx="815786" cy="0"/>
          </a:xfrm>
          <a:prstGeom prst="line">
            <a:avLst/>
          </a:prstGeom>
          <a:ln w="7620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 flipH="1">
            <a:off x="2118620" y="4466076"/>
            <a:ext cx="753037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 flipH="1">
            <a:off x="2871657" y="4466076"/>
            <a:ext cx="448235" cy="0"/>
          </a:xfrm>
          <a:prstGeom prst="line">
            <a:avLst/>
          </a:prstGeom>
          <a:ln w="76200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 flipH="1">
            <a:off x="9039374" y="4466076"/>
            <a:ext cx="815786" cy="0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 flipH="1">
            <a:off x="7838102" y="4466076"/>
            <a:ext cx="753037" cy="0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 flipH="1">
            <a:off x="8591139" y="4466076"/>
            <a:ext cx="448235" cy="0"/>
          </a:xfrm>
          <a:prstGeom prst="line">
            <a:avLst/>
          </a:prstGeom>
          <a:ln w="76200">
            <a:solidFill>
              <a:schemeClr val="accent2">
                <a:lumMod val="75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/>
          <p:nvPr/>
        </p:nvCxnSpPr>
        <p:spPr>
          <a:xfrm>
            <a:off x="2100689" y="4685944"/>
            <a:ext cx="768722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2903029" y="4685944"/>
            <a:ext cx="416862" cy="0"/>
          </a:xfrm>
          <a:prstGeom prst="line">
            <a:avLst/>
          </a:prstGeom>
          <a:ln w="28575"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/>
          <p:cNvSpPr txBox="1"/>
          <p:nvPr/>
        </p:nvSpPr>
        <p:spPr>
          <a:xfrm>
            <a:off x="1878517" y="4755365"/>
            <a:ext cx="10533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Index2 primer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2603352" y="4679793"/>
            <a:ext cx="11631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Index2</a:t>
            </a:r>
          </a:p>
          <a:p>
            <a:pPr algn="ctr"/>
            <a:r>
              <a:rPr lang="en-US" sz="1600" dirty="0"/>
              <a:t>(I5) sequence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1697591" y="4297244"/>
            <a:ext cx="1163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3*</a:t>
            </a:r>
          </a:p>
        </p:txBody>
      </p:sp>
      <p:grpSp>
        <p:nvGrpSpPr>
          <p:cNvPr id="83" name="Group 82"/>
          <p:cNvGrpSpPr/>
          <p:nvPr/>
        </p:nvGrpSpPr>
        <p:grpSpPr>
          <a:xfrm>
            <a:off x="9771263" y="1682496"/>
            <a:ext cx="677282" cy="853396"/>
            <a:chOff x="8121308" y="1321880"/>
            <a:chExt cx="977467" cy="1285899"/>
          </a:xfrm>
        </p:grpSpPr>
        <p:cxnSp>
          <p:nvCxnSpPr>
            <p:cNvPr id="84" name="Straight Connector 83"/>
            <p:cNvCxnSpPr/>
            <p:nvPr/>
          </p:nvCxnSpPr>
          <p:spPr>
            <a:xfrm>
              <a:off x="8131077" y="1359303"/>
              <a:ext cx="1346" cy="1248476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/>
          </p:nvCxnSpPr>
          <p:spPr>
            <a:xfrm flipV="1">
              <a:off x="8131077" y="1321880"/>
              <a:ext cx="164592" cy="1645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/>
            <p:nvPr/>
          </p:nvCxnSpPr>
          <p:spPr>
            <a:xfrm flipV="1">
              <a:off x="8131077" y="1474280"/>
              <a:ext cx="164592" cy="1645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/>
            <p:nvPr/>
          </p:nvCxnSpPr>
          <p:spPr>
            <a:xfrm flipV="1">
              <a:off x="8131077" y="1626680"/>
              <a:ext cx="164592" cy="1645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/>
            <p:nvPr/>
          </p:nvCxnSpPr>
          <p:spPr>
            <a:xfrm flipV="1">
              <a:off x="8131077" y="1779080"/>
              <a:ext cx="164592" cy="1645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/>
            <p:nvPr/>
          </p:nvCxnSpPr>
          <p:spPr>
            <a:xfrm flipV="1">
              <a:off x="8131077" y="1931480"/>
              <a:ext cx="164592" cy="1645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/>
            <p:nvPr/>
          </p:nvCxnSpPr>
          <p:spPr>
            <a:xfrm flipV="1">
              <a:off x="8131077" y="2083880"/>
              <a:ext cx="164592" cy="1645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/>
            <p:nvPr/>
          </p:nvCxnSpPr>
          <p:spPr>
            <a:xfrm flipV="1">
              <a:off x="8131077" y="2236280"/>
              <a:ext cx="164592" cy="1645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/>
            <p:nvPr/>
          </p:nvCxnSpPr>
          <p:spPr>
            <a:xfrm flipV="1">
              <a:off x="8131077" y="2388680"/>
              <a:ext cx="164592" cy="1645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TextBox 92"/>
            <p:cNvSpPr txBox="1"/>
            <p:nvPr/>
          </p:nvSpPr>
          <p:spPr>
            <a:xfrm>
              <a:off x="8121308" y="1393663"/>
              <a:ext cx="977467" cy="9738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Flow Cell Surface</a:t>
              </a:r>
            </a:p>
          </p:txBody>
        </p:sp>
      </p:grpSp>
      <p:grpSp>
        <p:nvGrpSpPr>
          <p:cNvPr id="94" name="Group 93"/>
          <p:cNvGrpSpPr/>
          <p:nvPr/>
        </p:nvGrpSpPr>
        <p:grpSpPr>
          <a:xfrm>
            <a:off x="9802539" y="2648825"/>
            <a:ext cx="677282" cy="853396"/>
            <a:chOff x="8121308" y="1321880"/>
            <a:chExt cx="977467" cy="1285899"/>
          </a:xfrm>
        </p:grpSpPr>
        <p:cxnSp>
          <p:nvCxnSpPr>
            <p:cNvPr id="95" name="Straight Connector 94"/>
            <p:cNvCxnSpPr/>
            <p:nvPr/>
          </p:nvCxnSpPr>
          <p:spPr>
            <a:xfrm>
              <a:off x="8131077" y="1359303"/>
              <a:ext cx="1346" cy="1248476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/>
            <p:cNvCxnSpPr/>
            <p:nvPr/>
          </p:nvCxnSpPr>
          <p:spPr>
            <a:xfrm flipV="1">
              <a:off x="8131077" y="1321880"/>
              <a:ext cx="164592" cy="1645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/>
            <p:nvPr/>
          </p:nvCxnSpPr>
          <p:spPr>
            <a:xfrm flipV="1">
              <a:off x="8131077" y="1474280"/>
              <a:ext cx="164592" cy="1645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/>
          </p:nvCxnSpPr>
          <p:spPr>
            <a:xfrm flipV="1">
              <a:off x="8131077" y="1626680"/>
              <a:ext cx="164592" cy="1645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/>
          </p:nvCxnSpPr>
          <p:spPr>
            <a:xfrm flipV="1">
              <a:off x="8131077" y="1779080"/>
              <a:ext cx="164592" cy="1645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/>
          </p:nvCxnSpPr>
          <p:spPr>
            <a:xfrm flipV="1">
              <a:off x="8131077" y="1931480"/>
              <a:ext cx="164592" cy="1645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/>
          </p:nvCxnSpPr>
          <p:spPr>
            <a:xfrm flipV="1">
              <a:off x="8131077" y="2083880"/>
              <a:ext cx="164592" cy="1645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/>
          </p:nvCxnSpPr>
          <p:spPr>
            <a:xfrm flipV="1">
              <a:off x="8131077" y="2236280"/>
              <a:ext cx="164592" cy="1645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/>
          </p:nvCxnSpPr>
          <p:spPr>
            <a:xfrm flipV="1">
              <a:off x="8131077" y="2388680"/>
              <a:ext cx="164592" cy="1645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" name="TextBox 103"/>
            <p:cNvSpPr txBox="1"/>
            <p:nvPr/>
          </p:nvSpPr>
          <p:spPr>
            <a:xfrm>
              <a:off x="8121308" y="1393663"/>
              <a:ext cx="977467" cy="9738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Flow Cell Surface</a:t>
              </a:r>
            </a:p>
          </p:txBody>
        </p:sp>
      </p:grpSp>
      <p:grpSp>
        <p:nvGrpSpPr>
          <p:cNvPr id="105" name="Group 104"/>
          <p:cNvGrpSpPr/>
          <p:nvPr/>
        </p:nvGrpSpPr>
        <p:grpSpPr>
          <a:xfrm>
            <a:off x="9865926" y="4055212"/>
            <a:ext cx="677282" cy="853396"/>
            <a:chOff x="8121308" y="1321880"/>
            <a:chExt cx="977467" cy="1285899"/>
          </a:xfrm>
        </p:grpSpPr>
        <p:cxnSp>
          <p:nvCxnSpPr>
            <p:cNvPr id="106" name="Straight Connector 105"/>
            <p:cNvCxnSpPr/>
            <p:nvPr/>
          </p:nvCxnSpPr>
          <p:spPr>
            <a:xfrm>
              <a:off x="8131077" y="1359303"/>
              <a:ext cx="1346" cy="1248476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/>
          </p:nvCxnSpPr>
          <p:spPr>
            <a:xfrm flipV="1">
              <a:off x="8131077" y="1321880"/>
              <a:ext cx="164592" cy="1645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/>
          </p:nvCxnSpPr>
          <p:spPr>
            <a:xfrm flipV="1">
              <a:off x="8131077" y="1474280"/>
              <a:ext cx="164592" cy="1645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/>
          </p:nvCxnSpPr>
          <p:spPr>
            <a:xfrm flipV="1">
              <a:off x="8131077" y="1626680"/>
              <a:ext cx="164592" cy="1645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/>
          </p:nvCxnSpPr>
          <p:spPr>
            <a:xfrm flipV="1">
              <a:off x="8131077" y="1779080"/>
              <a:ext cx="164592" cy="1645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/>
          </p:nvCxnSpPr>
          <p:spPr>
            <a:xfrm flipV="1">
              <a:off x="8131077" y="1931480"/>
              <a:ext cx="164592" cy="1645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/>
          </p:nvCxnSpPr>
          <p:spPr>
            <a:xfrm flipV="1">
              <a:off x="8131077" y="2083880"/>
              <a:ext cx="164592" cy="1645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/>
            <p:cNvCxnSpPr/>
            <p:nvPr/>
          </p:nvCxnSpPr>
          <p:spPr>
            <a:xfrm flipV="1">
              <a:off x="8131077" y="2236280"/>
              <a:ext cx="164592" cy="1645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/>
            <p:cNvCxnSpPr/>
            <p:nvPr/>
          </p:nvCxnSpPr>
          <p:spPr>
            <a:xfrm flipV="1">
              <a:off x="8131077" y="2388680"/>
              <a:ext cx="164592" cy="1645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TextBox 114"/>
            <p:cNvSpPr txBox="1"/>
            <p:nvPr/>
          </p:nvSpPr>
          <p:spPr>
            <a:xfrm>
              <a:off x="8121308" y="1393663"/>
              <a:ext cx="977467" cy="9738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Flow Cell Surface</a:t>
              </a:r>
            </a:p>
          </p:txBody>
        </p:sp>
      </p:grpSp>
      <p:grpSp>
        <p:nvGrpSpPr>
          <p:cNvPr id="139" name="Group 138"/>
          <p:cNvGrpSpPr/>
          <p:nvPr/>
        </p:nvGrpSpPr>
        <p:grpSpPr>
          <a:xfrm flipH="1">
            <a:off x="2118620" y="5662970"/>
            <a:ext cx="7736541" cy="0"/>
            <a:chOff x="594619" y="5303217"/>
            <a:chExt cx="7736541" cy="0"/>
          </a:xfrm>
        </p:grpSpPr>
        <p:cxnSp>
          <p:nvCxnSpPr>
            <p:cNvPr id="116" name="Straight Connector 115"/>
            <p:cNvCxnSpPr/>
            <p:nvPr/>
          </p:nvCxnSpPr>
          <p:spPr>
            <a:xfrm flipH="1">
              <a:off x="2611678" y="5303217"/>
              <a:ext cx="3711388" cy="0"/>
            </a:xfrm>
            <a:prstGeom prst="line">
              <a:avLst/>
            </a:prstGeom>
            <a:ln w="76200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/>
            <p:nvPr/>
          </p:nvCxnSpPr>
          <p:spPr>
            <a:xfrm>
              <a:off x="1795892" y="5303217"/>
              <a:ext cx="815786" cy="0"/>
            </a:xfrm>
            <a:prstGeom prst="line">
              <a:avLst/>
            </a:prstGeom>
            <a:ln w="76200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/>
            <p:nvPr/>
          </p:nvCxnSpPr>
          <p:spPr>
            <a:xfrm>
              <a:off x="594619" y="5303217"/>
              <a:ext cx="753037" cy="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19" name="Straight Connector 118"/>
            <p:cNvCxnSpPr/>
            <p:nvPr/>
          </p:nvCxnSpPr>
          <p:spPr>
            <a:xfrm>
              <a:off x="1347656" y="5303217"/>
              <a:ext cx="448235" cy="0"/>
            </a:xfrm>
            <a:prstGeom prst="line">
              <a:avLst/>
            </a:prstGeom>
            <a:ln w="76200"/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/>
            <p:nvPr/>
          </p:nvCxnSpPr>
          <p:spPr>
            <a:xfrm>
              <a:off x="7515374" y="5303217"/>
              <a:ext cx="815786" cy="0"/>
            </a:xfrm>
            <a:prstGeom prst="line">
              <a:avLst/>
            </a:prstGeom>
            <a:ln w="76200">
              <a:solidFill>
                <a:srgbClr val="7030A0"/>
              </a:solidFill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/>
            <p:nvPr/>
          </p:nvCxnSpPr>
          <p:spPr>
            <a:xfrm>
              <a:off x="6314101" y="5303217"/>
              <a:ext cx="753037" cy="0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22" name="Straight Connector 121"/>
            <p:cNvCxnSpPr/>
            <p:nvPr/>
          </p:nvCxnSpPr>
          <p:spPr>
            <a:xfrm>
              <a:off x="7067138" y="5303217"/>
              <a:ext cx="448235" cy="0"/>
            </a:xfrm>
            <a:prstGeom prst="line">
              <a:avLst/>
            </a:prstGeom>
            <a:ln w="76200">
              <a:solidFill>
                <a:schemeClr val="accent2">
                  <a:lumMod val="75000"/>
                </a:schemeClr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  <p:cxnSp>
        <p:nvCxnSpPr>
          <p:cNvPr id="123" name="Straight Arrow Connector 122"/>
          <p:cNvCxnSpPr/>
          <p:nvPr/>
        </p:nvCxnSpPr>
        <p:spPr>
          <a:xfrm>
            <a:off x="3402863" y="5882838"/>
            <a:ext cx="768722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TextBox 124"/>
          <p:cNvSpPr txBox="1"/>
          <p:nvPr/>
        </p:nvSpPr>
        <p:spPr>
          <a:xfrm>
            <a:off x="3260548" y="6034667"/>
            <a:ext cx="10533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Read2 primer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1697591" y="5494138"/>
            <a:ext cx="617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4*</a:t>
            </a:r>
          </a:p>
        </p:txBody>
      </p:sp>
      <p:grpSp>
        <p:nvGrpSpPr>
          <p:cNvPr id="128" name="Group 127"/>
          <p:cNvGrpSpPr/>
          <p:nvPr/>
        </p:nvGrpSpPr>
        <p:grpSpPr>
          <a:xfrm>
            <a:off x="9865926" y="5252106"/>
            <a:ext cx="677282" cy="853396"/>
            <a:chOff x="8121308" y="1321880"/>
            <a:chExt cx="977467" cy="1285899"/>
          </a:xfrm>
        </p:grpSpPr>
        <p:cxnSp>
          <p:nvCxnSpPr>
            <p:cNvPr id="129" name="Straight Connector 128"/>
            <p:cNvCxnSpPr/>
            <p:nvPr/>
          </p:nvCxnSpPr>
          <p:spPr>
            <a:xfrm>
              <a:off x="8131077" y="1359303"/>
              <a:ext cx="1346" cy="1248476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/>
            <p:cNvCxnSpPr/>
            <p:nvPr/>
          </p:nvCxnSpPr>
          <p:spPr>
            <a:xfrm flipV="1">
              <a:off x="8131077" y="1321880"/>
              <a:ext cx="164592" cy="1645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/>
            <p:cNvCxnSpPr/>
            <p:nvPr/>
          </p:nvCxnSpPr>
          <p:spPr>
            <a:xfrm flipV="1">
              <a:off x="8131077" y="1474280"/>
              <a:ext cx="164592" cy="1645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/>
            <p:cNvCxnSpPr/>
            <p:nvPr/>
          </p:nvCxnSpPr>
          <p:spPr>
            <a:xfrm flipV="1">
              <a:off x="8131077" y="1626680"/>
              <a:ext cx="164592" cy="1645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/>
            <p:cNvCxnSpPr/>
            <p:nvPr/>
          </p:nvCxnSpPr>
          <p:spPr>
            <a:xfrm flipV="1">
              <a:off x="8131077" y="1779080"/>
              <a:ext cx="164592" cy="1645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/>
            <p:cNvCxnSpPr/>
            <p:nvPr/>
          </p:nvCxnSpPr>
          <p:spPr>
            <a:xfrm flipV="1">
              <a:off x="8131077" y="1931480"/>
              <a:ext cx="164592" cy="1645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/>
            <p:cNvCxnSpPr/>
            <p:nvPr/>
          </p:nvCxnSpPr>
          <p:spPr>
            <a:xfrm flipV="1">
              <a:off x="8131077" y="2083880"/>
              <a:ext cx="164592" cy="1645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/>
            <p:cNvCxnSpPr/>
            <p:nvPr/>
          </p:nvCxnSpPr>
          <p:spPr>
            <a:xfrm flipV="1">
              <a:off x="8131077" y="2236280"/>
              <a:ext cx="164592" cy="1645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/>
            <p:cNvCxnSpPr/>
            <p:nvPr/>
          </p:nvCxnSpPr>
          <p:spPr>
            <a:xfrm flipV="1">
              <a:off x="8131077" y="2388680"/>
              <a:ext cx="164592" cy="1645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TextBox 137"/>
            <p:cNvSpPr txBox="1"/>
            <p:nvPr/>
          </p:nvSpPr>
          <p:spPr>
            <a:xfrm>
              <a:off x="8121308" y="1393663"/>
              <a:ext cx="977467" cy="9738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Flow Cell Surface</a:t>
              </a:r>
            </a:p>
          </p:txBody>
        </p:sp>
      </p:grpSp>
      <p:cxnSp>
        <p:nvCxnSpPr>
          <p:cNvPr id="140" name="Straight Connector 139"/>
          <p:cNvCxnSpPr/>
          <p:nvPr/>
        </p:nvCxnSpPr>
        <p:spPr>
          <a:xfrm>
            <a:off x="4210798" y="5871736"/>
            <a:ext cx="1156447" cy="0"/>
          </a:xfrm>
          <a:prstGeom prst="line">
            <a:avLst/>
          </a:prstGeom>
          <a:ln w="28575">
            <a:solidFill>
              <a:srgbClr val="00B0F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TextBox 140"/>
          <p:cNvSpPr txBox="1"/>
          <p:nvPr/>
        </p:nvSpPr>
        <p:spPr>
          <a:xfrm>
            <a:off x="4204076" y="6034667"/>
            <a:ext cx="11631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Read2</a:t>
            </a:r>
          </a:p>
          <a:p>
            <a:pPr algn="ctr"/>
            <a:r>
              <a:rPr lang="en-US" sz="1600" dirty="0"/>
              <a:t>sequence</a:t>
            </a:r>
          </a:p>
        </p:txBody>
      </p:sp>
      <p:sp>
        <p:nvSpPr>
          <p:cNvPr id="142" name="TextBox 141"/>
          <p:cNvSpPr txBox="1"/>
          <p:nvPr/>
        </p:nvSpPr>
        <p:spPr>
          <a:xfrm>
            <a:off x="1352313" y="6506366"/>
            <a:ext cx="1452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* optional</a:t>
            </a:r>
          </a:p>
        </p:txBody>
      </p:sp>
    </p:spTree>
    <p:extLst>
      <p:ext uri="{BB962C8B-B14F-4D97-AF65-F5344CB8AC3E}">
        <p14:creationId xmlns:p14="http://schemas.microsoft.com/office/powerpoint/2010/main" val="20222647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F6D08B-8123-2645-912E-09B35F1DBF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Workflows for DGE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8FB35A-F96B-FA47-9469-2C0A85772E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1747" y="1211817"/>
            <a:ext cx="9083632" cy="5281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3628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1686140" y="139347"/>
            <a:ext cx="8826412" cy="758952"/>
          </a:xfrm>
          <a:prstGeom prst="rect">
            <a:avLst/>
          </a:prstGeom>
        </p:spPr>
        <p:txBody>
          <a:bodyPr vert="horz" anchor="b">
            <a:normAutofit/>
          </a:bodyPr>
          <a:lstStyle>
            <a:lvl1pPr algn="ctr" rtl="0" eaLnBrk="1" latinLnBrk="0" hangingPunct="1">
              <a:spcBef>
                <a:spcPct val="0"/>
              </a:spcBef>
              <a:buNone/>
              <a:defRPr kumimoji="0" sz="3300" kern="1200">
                <a:solidFill>
                  <a:schemeClr val="accent3">
                    <a:shade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RNA-Seq Analysis Overview (Part 1):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7108069-213D-C641-9663-433AACDA64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8971" y="1096007"/>
            <a:ext cx="9060190" cy="5213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756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1C2C30E-453E-7246-971D-52CF1C57630F}"/>
              </a:ext>
            </a:extLst>
          </p:cNvPr>
          <p:cNvSpPr txBox="1">
            <a:spLocks/>
          </p:cNvSpPr>
          <p:nvPr/>
        </p:nvSpPr>
        <p:spPr>
          <a:xfrm>
            <a:off x="1686140" y="139347"/>
            <a:ext cx="8826412" cy="758952"/>
          </a:xfrm>
          <a:prstGeom prst="rect">
            <a:avLst/>
          </a:prstGeom>
        </p:spPr>
        <p:txBody>
          <a:bodyPr vert="horz" anchor="b">
            <a:normAutofit/>
          </a:bodyPr>
          <a:lstStyle>
            <a:lvl1pPr algn="ctr" rtl="0" eaLnBrk="1" latinLnBrk="0" hangingPunct="1">
              <a:spcBef>
                <a:spcPct val="0"/>
              </a:spcBef>
              <a:buNone/>
              <a:defRPr kumimoji="0" sz="3300" kern="1200">
                <a:solidFill>
                  <a:schemeClr val="accent3">
                    <a:shade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RNA-Seq Analysis Overview (Part 2):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38F419-00B3-934F-8412-BF20881907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5279" y="1613242"/>
            <a:ext cx="6067510" cy="387193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F0C6392-EE6F-B24E-9F4D-8D2B7E99075C}"/>
              </a:ext>
            </a:extLst>
          </p:cNvPr>
          <p:cNvSpPr txBox="1"/>
          <p:nvPr/>
        </p:nvSpPr>
        <p:spPr>
          <a:xfrm>
            <a:off x="4727692" y="5721178"/>
            <a:ext cx="2683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(Or a million other things!)</a:t>
            </a:r>
          </a:p>
        </p:txBody>
      </p:sp>
    </p:spTree>
    <p:extLst>
      <p:ext uri="{BB962C8B-B14F-4D97-AF65-F5344CB8AC3E}">
        <p14:creationId xmlns:p14="http://schemas.microsoft.com/office/powerpoint/2010/main" val="3758353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b="56098"/>
          <a:stretch/>
        </p:blipFill>
        <p:spPr>
          <a:xfrm>
            <a:off x="3165231" y="1398124"/>
            <a:ext cx="4868780" cy="2349417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36098" y="72561"/>
            <a:ext cx="10515600" cy="1325563"/>
          </a:xfrm>
        </p:spPr>
        <p:txBody>
          <a:bodyPr/>
          <a:lstStyle/>
          <a:p>
            <a:r>
              <a:rPr lang="en-US" dirty="0"/>
              <a:t>RNA-seq workflow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487007" y="1398124"/>
            <a:ext cx="20116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RNA Isolation and Fragmentation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377237" y="3248582"/>
            <a:ext cx="2011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Sequencing 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487006" y="2215855"/>
            <a:ext cx="2011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Library Preparation</a:t>
            </a:r>
          </a:p>
        </p:txBody>
      </p:sp>
      <p:sp>
        <p:nvSpPr>
          <p:cNvPr id="13" name="Right Bracket 12"/>
          <p:cNvSpPr/>
          <p:nvPr/>
        </p:nvSpPr>
        <p:spPr>
          <a:xfrm>
            <a:off x="8377237" y="1398124"/>
            <a:ext cx="109769" cy="646331"/>
          </a:xfrm>
          <a:prstGeom prst="rightBracke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Bracket 13"/>
          <p:cNvSpPr/>
          <p:nvPr/>
        </p:nvSpPr>
        <p:spPr>
          <a:xfrm>
            <a:off x="8377237" y="2077356"/>
            <a:ext cx="109769" cy="646331"/>
          </a:xfrm>
          <a:prstGeom prst="rightBracke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Bracket 14"/>
          <p:cNvSpPr/>
          <p:nvPr/>
        </p:nvSpPr>
        <p:spPr>
          <a:xfrm>
            <a:off x="8377265" y="2755709"/>
            <a:ext cx="109741" cy="1139204"/>
          </a:xfrm>
          <a:prstGeom prst="rightBracke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9B87E5-A31D-0F40-B2FD-5C041476B68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84699"/>
          <a:stretch/>
        </p:blipFill>
        <p:spPr>
          <a:xfrm>
            <a:off x="2767378" y="4558308"/>
            <a:ext cx="7703865" cy="193768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E17F54A-4044-914D-BD8C-F67EB17956D1}"/>
              </a:ext>
            </a:extLst>
          </p:cNvPr>
          <p:cNvSpPr txBox="1"/>
          <p:nvPr/>
        </p:nvSpPr>
        <p:spPr>
          <a:xfrm>
            <a:off x="810540" y="5203986"/>
            <a:ext cx="12710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Alternative </a:t>
            </a:r>
          </a:p>
          <a:p>
            <a:r>
              <a:rPr lang="en-US" dirty="0"/>
              <a:t>strategies</a:t>
            </a:r>
          </a:p>
        </p:txBody>
      </p:sp>
    </p:spTree>
    <p:extLst>
      <p:ext uri="{BB962C8B-B14F-4D97-AF65-F5344CB8AC3E}">
        <p14:creationId xmlns:p14="http://schemas.microsoft.com/office/powerpoint/2010/main" val="1894796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54110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Experiment: TARDBP shRNA from ENCODE</a:t>
            </a:r>
          </a:p>
        </p:txBody>
      </p:sp>
      <p:sp>
        <p:nvSpPr>
          <p:cNvPr id="3" name="Rectangle 2"/>
          <p:cNvSpPr/>
          <p:nvPr/>
        </p:nvSpPr>
        <p:spPr>
          <a:xfrm>
            <a:off x="6921305" y="2497927"/>
            <a:ext cx="370741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>
              <a:hlinkClick r:id="rId3"/>
            </a:endParaRPr>
          </a:p>
          <a:p>
            <a:r>
              <a:rPr lang="en-US" dirty="0">
                <a:hlinkClick r:id="rId3"/>
              </a:rPr>
              <a:t>https://www.encodeproject.org/rna-seq/long-rnas/</a:t>
            </a:r>
            <a:endParaRPr lang="en-US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Each replicate should have 30 million aligned reads, although older projects aimed for 20 million reads.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7647" y="1479673"/>
            <a:ext cx="1974729" cy="114661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612" y="4618994"/>
            <a:ext cx="5887350" cy="212625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73612" y="1479673"/>
            <a:ext cx="5562954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u="sng" dirty="0"/>
              <a:t>TARDBP/TDP-43</a:t>
            </a:r>
            <a:r>
              <a:rPr lang="en-US" dirty="0"/>
              <a:t>: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DNA and RNA-binding protein regulating transcription and alternative splicing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Aberrantly processed forms of TARDBP </a:t>
            </a:r>
            <a:r>
              <a:rPr lang="en-US" dirty="0" err="1"/>
              <a:t>miseggregate</a:t>
            </a:r>
            <a:r>
              <a:rPr lang="en-US" dirty="0"/>
              <a:t> to cytoplasm and are associated with neurodegenerative diseases (FTLD, ALS)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i="1" dirty="0"/>
              <a:t>Dataset: What are the transcriptional consequences of TARDBP depletion?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7454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394EFA-5456-DE4A-9B0E-2152850067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Replicate concordance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201D7DF-354C-1246-82FC-0188C31615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3573341"/>
              </p:ext>
            </p:extLst>
          </p:nvPr>
        </p:nvGraphicFramePr>
        <p:xfrm>
          <a:off x="3386666" y="2645139"/>
          <a:ext cx="5418668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306991075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52925201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568395837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2792795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WT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WT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KO 1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KO 2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5312634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3EFAAB05-577E-724F-ACD5-26C250311B17}"/>
              </a:ext>
            </a:extLst>
          </p:cNvPr>
          <p:cNvSpPr/>
          <p:nvPr/>
        </p:nvSpPr>
        <p:spPr>
          <a:xfrm>
            <a:off x="2236195" y="4366592"/>
            <a:ext cx="747621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Gene level quantification should have a Spearman correlation of &gt;0.9 between isogenic replicates and &gt;0.8 between </a:t>
            </a:r>
            <a:r>
              <a:rPr lang="en-US" sz="2000" dirty="0" err="1"/>
              <a:t>anisogenic</a:t>
            </a:r>
            <a:r>
              <a:rPr lang="en-US" sz="2000" dirty="0"/>
              <a:t> replicates (i.e. replicates from different donors).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665707-A634-0C4E-8F92-318BF3B92755}"/>
              </a:ext>
            </a:extLst>
          </p:cNvPr>
          <p:cNvSpPr txBox="1"/>
          <p:nvPr/>
        </p:nvSpPr>
        <p:spPr>
          <a:xfrm>
            <a:off x="1556354" y="2645139"/>
            <a:ext cx="15905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HEP2G cell line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A05AF6-3C56-AA41-A3D4-CBD935F7E6A9}"/>
              </a:ext>
            </a:extLst>
          </p:cNvPr>
          <p:cNvSpPr txBox="1"/>
          <p:nvPr/>
        </p:nvSpPr>
        <p:spPr>
          <a:xfrm>
            <a:off x="6623221" y="2012898"/>
            <a:ext cx="1906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Isogenic replicates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A555D38-EFFD-8347-B3D2-5A03C7F4E6C2}"/>
              </a:ext>
            </a:extLst>
          </p:cNvPr>
          <p:cNvCxnSpPr>
            <a:cxnSpLocks/>
            <a:stCxn id="9" idx="2"/>
          </p:cNvCxnSpPr>
          <p:nvPr/>
        </p:nvCxnSpPr>
        <p:spPr>
          <a:xfrm flipH="1">
            <a:off x="6944497" y="2382230"/>
            <a:ext cx="631742" cy="1756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36F1CCB-E720-CA41-B3CB-686E6F72704D}"/>
              </a:ext>
            </a:extLst>
          </p:cNvPr>
          <p:cNvCxnSpPr>
            <a:cxnSpLocks/>
          </p:cNvCxnSpPr>
          <p:nvPr/>
        </p:nvCxnSpPr>
        <p:spPr>
          <a:xfrm>
            <a:off x="7576238" y="2382230"/>
            <a:ext cx="631742" cy="1756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4B43723-0526-854E-9F1A-0EE7BA70EADB}"/>
              </a:ext>
            </a:extLst>
          </p:cNvPr>
          <p:cNvCxnSpPr>
            <a:cxnSpLocks/>
          </p:cNvCxnSpPr>
          <p:nvPr/>
        </p:nvCxnSpPr>
        <p:spPr>
          <a:xfrm flipV="1">
            <a:off x="6096000" y="3194268"/>
            <a:ext cx="334780" cy="3206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7D68328-B11B-C847-8B8E-09378340305F}"/>
              </a:ext>
            </a:extLst>
          </p:cNvPr>
          <p:cNvCxnSpPr>
            <a:cxnSpLocks/>
          </p:cNvCxnSpPr>
          <p:nvPr/>
        </p:nvCxnSpPr>
        <p:spPr>
          <a:xfrm flipH="1" flipV="1">
            <a:off x="5726243" y="3194268"/>
            <a:ext cx="369757" cy="3206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D6093102-8F12-E44B-BA4B-F30DF30C75E1}"/>
              </a:ext>
            </a:extLst>
          </p:cNvPr>
          <p:cNvSpPr txBox="1"/>
          <p:nvPr/>
        </p:nvSpPr>
        <p:spPr>
          <a:xfrm>
            <a:off x="5104265" y="3548177"/>
            <a:ext cx="2156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Anisogenic</a:t>
            </a:r>
            <a:r>
              <a:rPr lang="en-US" dirty="0"/>
              <a:t> replicates</a:t>
            </a:r>
          </a:p>
        </p:txBody>
      </p:sp>
    </p:spTree>
    <p:extLst>
      <p:ext uri="{BB962C8B-B14F-4D97-AF65-F5344CB8AC3E}">
        <p14:creationId xmlns:p14="http://schemas.microsoft.com/office/powerpoint/2010/main" val="8613844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128767" y="574491"/>
            <a:ext cx="7886700" cy="60346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/>
              <a:t>RNA Enrichment</a:t>
            </a:r>
          </a:p>
          <a:p>
            <a:pPr marL="0" indent="0">
              <a:buFont typeface="Arial"/>
              <a:buNone/>
            </a:pP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522044" y="1177959"/>
            <a:ext cx="29740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mRNA only </a:t>
            </a:r>
            <a:r>
              <a:rPr lang="en-US" dirty="0"/>
              <a:t>-&gt; </a:t>
            </a:r>
            <a:r>
              <a:rPr lang="en-US" dirty="0" err="1"/>
              <a:t>PolyA</a:t>
            </a:r>
            <a:r>
              <a:rPr lang="en-US" dirty="0"/>
              <a:t> selection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554053" y="1537277"/>
            <a:ext cx="282415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(All mRNAs are </a:t>
            </a:r>
            <a:r>
              <a:rPr lang="en-US" dirty="0" err="1"/>
              <a:t>polyadenylated</a:t>
            </a:r>
            <a:r>
              <a:rPr lang="en-US" dirty="0"/>
              <a:t> at the 3’ end – can use d(T)</a:t>
            </a:r>
            <a:r>
              <a:rPr lang="en-US" baseline="-25000" dirty="0"/>
              <a:t>25</a:t>
            </a:r>
            <a:r>
              <a:rPr lang="en-US" dirty="0"/>
              <a:t> beads to select)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839" y="2737606"/>
            <a:ext cx="2502494" cy="398715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8805343" y="1177959"/>
            <a:ext cx="279879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Specific RNAs </a:t>
            </a:r>
            <a:r>
              <a:rPr lang="en-US" dirty="0"/>
              <a:t>-&gt; targeted enrichment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20" b="30642"/>
          <a:stretch/>
        </p:blipFill>
        <p:spPr>
          <a:xfrm>
            <a:off x="8346245" y="2210822"/>
            <a:ext cx="3716988" cy="364519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749227" y="1177959"/>
            <a:ext cx="4740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/>
              <a:t>rRNA</a:t>
            </a:r>
            <a:r>
              <a:rPr lang="en-US" b="1" dirty="0"/>
              <a:t>-depleted RNAs </a:t>
            </a:r>
            <a:r>
              <a:rPr lang="en-US" dirty="0"/>
              <a:t>-&gt; </a:t>
            </a:r>
            <a:r>
              <a:rPr lang="en-US" dirty="0" err="1"/>
              <a:t>rRNA</a:t>
            </a:r>
            <a:r>
              <a:rPr lang="en-US" dirty="0"/>
              <a:t> negative selection</a:t>
            </a:r>
          </a:p>
        </p:txBody>
      </p:sp>
      <p:sp>
        <p:nvSpPr>
          <p:cNvPr id="10" name="Rectangle 9"/>
          <p:cNvSpPr/>
          <p:nvPr/>
        </p:nvSpPr>
        <p:spPr>
          <a:xfrm>
            <a:off x="4067867" y="1547291"/>
            <a:ext cx="347084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(Probes matching </a:t>
            </a:r>
            <a:r>
              <a:rPr lang="en-US" dirty="0" err="1"/>
              <a:t>rRNA</a:t>
            </a:r>
            <a:r>
              <a:rPr lang="en-US" dirty="0"/>
              <a:t> are used to pull-out </a:t>
            </a:r>
            <a:r>
              <a:rPr lang="en-US" dirty="0" err="1"/>
              <a:t>rRNA</a:t>
            </a:r>
            <a:r>
              <a:rPr lang="en-US" dirty="0"/>
              <a:t>  molecules)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347799" y="6029935"/>
            <a:ext cx="291098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i="1" dirty="0"/>
              <a:t>(Other methods – hybridize targeted DNA </a:t>
            </a:r>
            <a:r>
              <a:rPr lang="en-US" sz="1400" i="1" dirty="0" err="1"/>
              <a:t>oligos</a:t>
            </a:r>
            <a:r>
              <a:rPr lang="en-US" sz="1400" i="1" dirty="0"/>
              <a:t> + </a:t>
            </a:r>
            <a:r>
              <a:rPr lang="en-US" sz="1400" i="1" dirty="0" err="1"/>
              <a:t>RNAseH</a:t>
            </a:r>
            <a:r>
              <a:rPr lang="en-US" sz="1400" i="1" dirty="0"/>
              <a:t> treat)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678" b="16997"/>
          <a:stretch/>
        </p:blipFill>
        <p:spPr>
          <a:xfrm>
            <a:off x="4067867" y="2707500"/>
            <a:ext cx="3207590" cy="3148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529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6" grpId="0"/>
      <p:bldP spid="9" grpId="0"/>
      <p:bldP spid="10" grpId="0"/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8259" y="1177959"/>
            <a:ext cx="5040221" cy="5364736"/>
          </a:xfrm>
          <a:prstGeom prst="rect">
            <a:avLst/>
          </a:prstGeom>
        </p:spPr>
      </p:pic>
      <p:sp>
        <p:nvSpPr>
          <p:cNvPr id="3" name="Content Placeholder 2"/>
          <p:cNvSpPr txBox="1">
            <a:spLocks/>
          </p:cNvSpPr>
          <p:nvPr/>
        </p:nvSpPr>
        <p:spPr>
          <a:xfrm>
            <a:off x="128767" y="574491"/>
            <a:ext cx="7886700" cy="60346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RNA Isolation: Types of RNA extracted</a:t>
            </a:r>
          </a:p>
          <a:p>
            <a:pPr marL="0" indent="0">
              <a:buFont typeface="Arial"/>
              <a:buNone/>
            </a:pPr>
            <a:endParaRPr lang="en-US" dirty="0"/>
          </a:p>
          <a:p>
            <a:pPr marL="0" indent="0">
              <a:buFont typeface="Arial"/>
              <a:buNone/>
            </a:pPr>
            <a:endParaRPr lang="en-US" dirty="0"/>
          </a:p>
          <a:p>
            <a:pPr marL="0" indent="0">
              <a:buFont typeface="Arial"/>
              <a:buNone/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28767" y="2757268"/>
            <a:ext cx="53294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000" dirty="0"/>
              <a:t>Preparation method greatly impacts the over profile of your library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5A866E7-D685-4452-9759-63725D124082}"/>
              </a:ext>
            </a:extLst>
          </p:cNvPr>
          <p:cNvSpPr/>
          <p:nvPr/>
        </p:nvSpPr>
        <p:spPr>
          <a:xfrm>
            <a:off x="6288259" y="2162175"/>
            <a:ext cx="4941716" cy="46672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5076B5A-C657-46C1-A8CF-74C6DF98CD27}"/>
              </a:ext>
            </a:extLst>
          </p:cNvPr>
          <p:cNvSpPr/>
          <p:nvPr/>
        </p:nvSpPr>
        <p:spPr>
          <a:xfrm>
            <a:off x="6337511" y="4042872"/>
            <a:ext cx="4941716" cy="46672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3325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3372" y="1847270"/>
            <a:ext cx="7110235" cy="4103363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436098" y="311711"/>
            <a:ext cx="10515600" cy="1325563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Library Preparation - </a:t>
            </a:r>
            <a:r>
              <a:rPr lang="en-US" dirty="0" err="1"/>
              <a:t>TruSeq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235569" y="1913206"/>
            <a:ext cx="589436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257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92370" y="554664"/>
            <a:ext cx="679647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Strand Information: why to retain it</a:t>
            </a:r>
          </a:p>
          <a:p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D3508B0-2C9C-4A1B-9FD7-06BF0FBB906C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Accurately identifies antisense transcripts</a:t>
            </a:r>
          </a:p>
          <a:p>
            <a:endParaRPr lang="en-US" dirty="0"/>
          </a:p>
          <a:p>
            <a:r>
              <a:rPr lang="en-US" dirty="0"/>
              <a:t>Determines transcribed strand of non-coding RNA (e.g. lincRNAs)</a:t>
            </a:r>
          </a:p>
          <a:p>
            <a:endParaRPr lang="en-US" dirty="0"/>
          </a:p>
          <a:p>
            <a:r>
              <a:rPr lang="en-US" dirty="0"/>
              <a:t>Demarcates transcripts from overlapping genes</a:t>
            </a:r>
          </a:p>
          <a:p>
            <a:endParaRPr lang="en-US" dirty="0"/>
          </a:p>
          <a:p>
            <a:pPr lvl="1"/>
            <a:r>
              <a:rPr lang="en-US" dirty="0"/>
              <a:t>Illumina RNA ligation method</a:t>
            </a:r>
          </a:p>
          <a:p>
            <a:pPr lvl="1"/>
            <a:r>
              <a:rPr lang="en-US" dirty="0" err="1"/>
              <a:t>dUTP</a:t>
            </a:r>
            <a:r>
              <a:rPr lang="en-US" dirty="0"/>
              <a:t> method</a:t>
            </a:r>
          </a:p>
        </p:txBody>
      </p:sp>
    </p:spTree>
    <p:extLst>
      <p:ext uri="{BB962C8B-B14F-4D97-AF65-F5344CB8AC3E}">
        <p14:creationId xmlns:p14="http://schemas.microsoft.com/office/powerpoint/2010/main" val="2626508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4733" y="1354883"/>
            <a:ext cx="7910732" cy="550311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92370" y="554664"/>
            <a:ext cx="683853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Strand Information: how to retain it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894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119AE93-9CD9-DF48-86E5-A0CF11C164D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114" b="44478"/>
          <a:stretch/>
        </p:blipFill>
        <p:spPr>
          <a:xfrm>
            <a:off x="2208569" y="1051043"/>
            <a:ext cx="8300207" cy="524057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C15F43D-9F62-7649-97E3-4B75B7E09941}"/>
              </a:ext>
            </a:extLst>
          </p:cNvPr>
          <p:cNvSpPr txBox="1"/>
          <p:nvPr/>
        </p:nvSpPr>
        <p:spPr>
          <a:xfrm>
            <a:off x="7185366" y="6291619"/>
            <a:ext cx="3323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Stark et al, Nature Reviews, 2019 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E0F02DE-6A24-3D48-A482-57171E481801}"/>
              </a:ext>
            </a:extLst>
          </p:cNvPr>
          <p:cNvSpPr txBox="1">
            <a:spLocks/>
          </p:cNvSpPr>
          <p:nvPr/>
        </p:nvSpPr>
        <p:spPr>
          <a:xfrm>
            <a:off x="422450" y="197049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RNA sequencing strategies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8AF2B6-5698-5A4B-A7E3-CF53A9DA40FF}"/>
              </a:ext>
            </a:extLst>
          </p:cNvPr>
          <p:cNvSpPr txBox="1"/>
          <p:nvPr/>
        </p:nvSpPr>
        <p:spPr>
          <a:xfrm>
            <a:off x="2208569" y="6291619"/>
            <a:ext cx="2953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Makes up 95% of data in SRA </a:t>
            </a:r>
          </a:p>
        </p:txBody>
      </p:sp>
    </p:spTree>
    <p:extLst>
      <p:ext uri="{BB962C8B-B14F-4D97-AF65-F5344CB8AC3E}">
        <p14:creationId xmlns:p14="http://schemas.microsoft.com/office/powerpoint/2010/main" val="1050300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44B9026-B3AF-014B-B9DD-1335B9A13E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493" t="58624" r="493" b="-434"/>
          <a:stretch/>
        </p:blipFill>
        <p:spPr>
          <a:xfrm>
            <a:off x="2213264" y="1392116"/>
            <a:ext cx="7494710" cy="515114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B4865B0-DB81-6E4A-9D69-EC62B6772F41}"/>
              </a:ext>
            </a:extLst>
          </p:cNvPr>
          <p:cNvSpPr txBox="1"/>
          <p:nvPr/>
        </p:nvSpPr>
        <p:spPr>
          <a:xfrm>
            <a:off x="8826693" y="6543260"/>
            <a:ext cx="3323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Stark et al, Nature Reviews, 2019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DD0186-A99B-8547-B2DD-3AB456F09ED9}"/>
              </a:ext>
            </a:extLst>
          </p:cNvPr>
          <p:cNvSpPr txBox="1"/>
          <p:nvPr/>
        </p:nvSpPr>
        <p:spPr>
          <a:xfrm>
            <a:off x="10151285" y="4931229"/>
            <a:ext cx="18513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Great for isoform </a:t>
            </a:r>
          </a:p>
          <a:p>
            <a:r>
              <a:rPr lang="en-US" dirty="0"/>
              <a:t>discovery!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61775F7-3412-2C4F-98F1-D8D53B95D8AC}"/>
              </a:ext>
            </a:extLst>
          </p:cNvPr>
          <p:cNvSpPr txBox="1">
            <a:spLocks/>
          </p:cNvSpPr>
          <p:nvPr/>
        </p:nvSpPr>
        <p:spPr>
          <a:xfrm>
            <a:off x="422450" y="197049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RNA-Seq mapping by sequencing strategy</a:t>
            </a:r>
          </a:p>
        </p:txBody>
      </p:sp>
    </p:spTree>
    <p:extLst>
      <p:ext uri="{BB962C8B-B14F-4D97-AF65-F5344CB8AC3E}">
        <p14:creationId xmlns:p14="http://schemas.microsoft.com/office/powerpoint/2010/main" val="15428329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3131</TotalTime>
  <Words>724</Words>
  <Application>Microsoft Macintosh PowerPoint</Application>
  <PresentationFormat>Widescreen</PresentationFormat>
  <Paragraphs>185</Paragraphs>
  <Slides>21</Slides>
  <Notes>15</Notes>
  <HiddenSlides>3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Calibri</vt:lpstr>
      <vt:lpstr>Calibri Light</vt:lpstr>
      <vt:lpstr>Verdana</vt:lpstr>
      <vt:lpstr>Office Theme</vt:lpstr>
      <vt:lpstr>Module 1: RNA-sequencing</vt:lpstr>
      <vt:lpstr>RNA-seq workflow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</vt:lpstr>
      <vt:lpstr>Sequencing by synthesis: HiSeq 2500 (Illumina)</vt:lpstr>
      <vt:lpstr>Sequencing by synthesis: NovaSeq (Illumina)</vt:lpstr>
      <vt:lpstr>Key considerations</vt:lpstr>
      <vt:lpstr>Illumina sequencing – fragment strategy</vt:lpstr>
      <vt:lpstr>PowerPoint Presentation</vt:lpstr>
      <vt:lpstr>Workflows for DGE</vt:lpstr>
      <vt:lpstr>PowerPoint Presentation</vt:lpstr>
      <vt:lpstr>PowerPoint Presentation</vt:lpstr>
      <vt:lpstr>Experiment: TARDBP shRNA from ENCODE</vt:lpstr>
      <vt:lpstr>Replicate concordance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CMM262/BGGN237</dc:title>
  <dc:creator>Ryan J Marina</dc:creator>
  <cp:lastModifiedBy>Daniela Nachmanson</cp:lastModifiedBy>
  <cp:revision>61</cp:revision>
  <dcterms:created xsi:type="dcterms:W3CDTF">2018-01-08T20:33:40Z</dcterms:created>
  <dcterms:modified xsi:type="dcterms:W3CDTF">2020-01-07T20:23:53Z</dcterms:modified>
</cp:coreProperties>
</file>